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2"/>
  </p:notesMasterIdLst>
  <p:sldIdLst>
    <p:sldId id="266" r:id="rId2"/>
    <p:sldId id="456" r:id="rId3"/>
    <p:sldId id="508" r:id="rId4"/>
    <p:sldId id="379" r:id="rId5"/>
    <p:sldId id="504" r:id="rId6"/>
    <p:sldId id="715" r:id="rId7"/>
    <p:sldId id="506" r:id="rId8"/>
    <p:sldId id="507" r:id="rId9"/>
    <p:sldId id="505" r:id="rId10"/>
    <p:sldId id="509" r:id="rId11"/>
    <p:sldId id="716" r:id="rId12"/>
    <p:sldId id="510" r:id="rId13"/>
    <p:sldId id="714" r:id="rId14"/>
    <p:sldId id="497" r:id="rId15"/>
    <p:sldId id="264" r:id="rId16"/>
    <p:sldId id="265" r:id="rId17"/>
    <p:sldId id="498" r:id="rId18"/>
    <p:sldId id="499" r:id="rId19"/>
    <p:sldId id="277" r:id="rId20"/>
    <p:sldId id="278"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Montserrat" panose="00000500000000000000" pitchFamily="2" charset="0"/>
      <p:regular r:id="rId27"/>
      <p:bold r:id="rId28"/>
      <p:italic r:id="rId29"/>
      <p:boldItalic r:id="rId30"/>
    </p:embeddedFont>
    <p:embeddedFont>
      <p:font typeface="Montserrat ExtraBold" panose="00000900000000000000" pitchFamily="2" charset="0"/>
      <p:bold r:id="rId31"/>
      <p:italic r:id="rId32"/>
      <p:boldItalic r:id="rId33"/>
    </p:embeddedFont>
    <p:embeddedFont>
      <p:font typeface="Montserrat Medium" panose="00000600000000000000" pitchFamily="2" charset="0"/>
      <p:regular r:id="rId34"/>
      <p:italic r:id="rId35"/>
    </p:embeddedFont>
    <p:embeddedFont>
      <p:font typeface="Montserrat SemiBold" panose="00000700000000000000" pitchFamily="2" charset="0"/>
      <p:regular r:id="rId36"/>
      <p:bold r:id="rId37"/>
      <p:italic r:id="rId38"/>
      <p:boldItalic r:id="rId39"/>
    </p:embeddedFont>
    <p:embeddedFont>
      <p:font typeface="Verdana" panose="020B0604030504040204"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Chettle" initials="WC" lastIdx="2" clrIdx="0">
    <p:extLst>
      <p:ext uri="{19B8F6BF-5375-455C-9EA6-DF929625EA0E}">
        <p15:presenceInfo xmlns:p15="http://schemas.microsoft.com/office/powerpoint/2012/main" userId="S::wchettle@strategicinvestmentholdings.com::45bb67d8-330c-4011-ad7a-d46439918c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5B4"/>
    <a:srgbClr val="3C4542"/>
    <a:srgbClr val="003A5D"/>
    <a:srgbClr val="4EC1EA"/>
    <a:srgbClr val="FCCE01"/>
    <a:srgbClr val="DEEBF5"/>
    <a:srgbClr val="C2C7C9"/>
    <a:srgbClr val="FFA16F"/>
    <a:srgbClr val="F0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0F87F9-4F36-43C6-AAAE-9DBC4712AA88}" v="1" dt="2023-06-29T12:53:59.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9"/>
    <p:restoredTop sz="86505" autoAdjust="0"/>
  </p:normalViewPr>
  <p:slideViewPr>
    <p:cSldViewPr snapToGrid="0" snapToObjects="1">
      <p:cViewPr varScale="1">
        <p:scale>
          <a:sx n="137" d="100"/>
          <a:sy n="137" d="100"/>
        </p:scale>
        <p:origin x="1200" y="132"/>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E31EF6-1893-4960-9212-EF45F2836BF9}" type="doc">
      <dgm:prSet loTypeId="urn:microsoft.com/office/officeart/2005/8/layout/venn1" loCatId="relationship" qsTypeId="urn:microsoft.com/office/officeart/2005/8/quickstyle/simple1" qsCatId="simple" csTypeId="urn:microsoft.com/office/officeart/2005/8/colors/colorful3" csCatId="colorful" phldr="1"/>
      <dgm:spPr/>
    </dgm:pt>
    <dgm:pt modelId="{B7FFE59E-CBC4-4A67-92F5-C6BDBF94BA7A}">
      <dgm:prSet phldrT="[Text]" custT="1"/>
      <dgm:spPr>
        <a:solidFill>
          <a:srgbClr val="003A5D"/>
        </a:solidFill>
        <a:ln w="50800">
          <a:solidFill>
            <a:schemeClr val="bg1"/>
          </a:solidFill>
        </a:ln>
      </dgm:spPr>
      <dgm:t>
        <a:bodyPr/>
        <a:lstStyle/>
        <a:p>
          <a:r>
            <a:rPr lang="en-US" sz="2800" b="0" i="0" dirty="0">
              <a:solidFill>
                <a:schemeClr val="bg1"/>
              </a:solidFill>
              <a:latin typeface="Montserrat Medium" pitchFamily="2" charset="77"/>
              <a:ea typeface="Segoe UI Historic" panose="020B0502040204020203" pitchFamily="34" charset="0"/>
              <a:cs typeface="Segoe UI Historic" panose="020B0502040204020203" pitchFamily="34" charset="0"/>
            </a:rPr>
            <a:t>EVIDENCE-BASED</a:t>
          </a:r>
        </a:p>
      </dgm:t>
    </dgm:pt>
    <dgm:pt modelId="{80AD7519-493B-4FE6-96C1-850B010FC166}" type="parTrans" cxnId="{DD619AD8-8AA3-486D-9600-3C1CE4A6F55C}">
      <dgm:prSet/>
      <dgm:spPr/>
      <dgm:t>
        <a:bodyPr/>
        <a:lstStyle/>
        <a:p>
          <a:endParaRPr lang="en-US" sz="1600">
            <a:latin typeface="Arial" panose="020B0604020202020204" pitchFamily="34" charset="0"/>
            <a:cs typeface="Arial" panose="020B0604020202020204" pitchFamily="34" charset="0"/>
          </a:endParaRPr>
        </a:p>
      </dgm:t>
    </dgm:pt>
    <dgm:pt modelId="{B98D28AA-384C-41AD-8680-0B6B3B9EE65F}" type="sibTrans" cxnId="{DD619AD8-8AA3-486D-9600-3C1CE4A6F55C}">
      <dgm:prSet/>
      <dgm:spPr/>
      <dgm:t>
        <a:bodyPr/>
        <a:lstStyle/>
        <a:p>
          <a:endParaRPr lang="en-US" sz="1600">
            <a:latin typeface="Arial" panose="020B0604020202020204" pitchFamily="34" charset="0"/>
            <a:cs typeface="Arial" panose="020B0604020202020204" pitchFamily="34" charset="0"/>
          </a:endParaRPr>
        </a:p>
      </dgm:t>
    </dgm:pt>
    <dgm:pt modelId="{52DA9F8C-21C1-4EFB-A48B-08606D285216}">
      <dgm:prSet phldrT="[Text]" custT="1"/>
      <dgm:spPr>
        <a:solidFill>
          <a:srgbClr val="00C5B4">
            <a:alpha val="80000"/>
          </a:srgbClr>
        </a:solidFill>
        <a:ln w="50800">
          <a:solidFill>
            <a:schemeClr val="bg1"/>
          </a:solidFill>
        </a:ln>
      </dgm:spPr>
      <dgm:t>
        <a:bodyPr/>
        <a:lstStyle/>
        <a:p>
          <a:endParaRPr lang="en-US" sz="4000" dirty="0">
            <a:latin typeface="Arial" panose="020B0604020202020204" pitchFamily="34" charset="0"/>
            <a:cs typeface="Arial" panose="020B0604020202020204" pitchFamily="34" charset="0"/>
          </a:endParaRPr>
        </a:p>
      </dgm:t>
    </dgm:pt>
    <dgm:pt modelId="{78B2A0A3-F25B-4714-8E50-99C2CCC07C58}" type="parTrans" cxnId="{C95E2A12-55FB-4D75-A283-671F4A750B1D}">
      <dgm:prSet/>
      <dgm:spPr/>
      <dgm:t>
        <a:bodyPr/>
        <a:lstStyle/>
        <a:p>
          <a:endParaRPr lang="en-US" sz="1600">
            <a:latin typeface="Arial" panose="020B0604020202020204" pitchFamily="34" charset="0"/>
            <a:cs typeface="Arial" panose="020B0604020202020204" pitchFamily="34" charset="0"/>
          </a:endParaRPr>
        </a:p>
      </dgm:t>
    </dgm:pt>
    <dgm:pt modelId="{65A98849-05C1-4393-B62F-85D72C934E87}" type="sibTrans" cxnId="{C95E2A12-55FB-4D75-A283-671F4A750B1D}">
      <dgm:prSet/>
      <dgm:spPr/>
      <dgm:t>
        <a:bodyPr/>
        <a:lstStyle/>
        <a:p>
          <a:endParaRPr lang="en-US" sz="1600">
            <a:latin typeface="Arial" panose="020B0604020202020204" pitchFamily="34" charset="0"/>
            <a:cs typeface="Arial" panose="020B0604020202020204" pitchFamily="34" charset="0"/>
          </a:endParaRPr>
        </a:p>
      </dgm:t>
    </dgm:pt>
    <dgm:pt modelId="{CE01FF70-463B-4B8E-BF98-6C629D333BE6}">
      <dgm:prSet phldrT="[Text]" custT="1"/>
      <dgm:spPr>
        <a:solidFill>
          <a:srgbClr val="4EC1EA">
            <a:alpha val="50000"/>
          </a:srgbClr>
        </a:solidFill>
        <a:ln w="50800">
          <a:solidFill>
            <a:schemeClr val="bg1"/>
          </a:solidFill>
        </a:ln>
      </dgm:spPr>
      <dgm:t>
        <a:bodyPr/>
        <a:lstStyle/>
        <a:p>
          <a:endParaRPr lang="en-US" sz="4000" dirty="0">
            <a:latin typeface="Arial" panose="020B0604020202020204" pitchFamily="34" charset="0"/>
            <a:cs typeface="Arial" panose="020B0604020202020204" pitchFamily="34" charset="0"/>
          </a:endParaRPr>
        </a:p>
      </dgm:t>
    </dgm:pt>
    <dgm:pt modelId="{1B3EA410-528D-4EE4-A1D2-41F992E1684A}" type="sibTrans" cxnId="{21D8A08B-B163-4CC2-A1F3-A17A3D58E445}">
      <dgm:prSet/>
      <dgm:spPr/>
      <dgm:t>
        <a:bodyPr/>
        <a:lstStyle/>
        <a:p>
          <a:endParaRPr lang="en-US" sz="1600">
            <a:latin typeface="Arial" panose="020B0604020202020204" pitchFamily="34" charset="0"/>
            <a:cs typeface="Arial" panose="020B0604020202020204" pitchFamily="34" charset="0"/>
          </a:endParaRPr>
        </a:p>
      </dgm:t>
    </dgm:pt>
    <dgm:pt modelId="{84CB24EA-8033-47C0-A144-BED9100CFEF7}" type="parTrans" cxnId="{21D8A08B-B163-4CC2-A1F3-A17A3D58E445}">
      <dgm:prSet/>
      <dgm:spPr/>
      <dgm:t>
        <a:bodyPr/>
        <a:lstStyle/>
        <a:p>
          <a:endParaRPr lang="en-US" sz="1600">
            <a:latin typeface="Arial" panose="020B0604020202020204" pitchFamily="34" charset="0"/>
            <a:cs typeface="Arial" panose="020B0604020202020204" pitchFamily="34" charset="0"/>
          </a:endParaRPr>
        </a:p>
      </dgm:t>
    </dgm:pt>
    <dgm:pt modelId="{2CF728D8-1D1B-4606-BDE1-C0DA20F746AD}" type="pres">
      <dgm:prSet presAssocID="{B0E31EF6-1893-4960-9212-EF45F2836BF9}" presName="compositeShape" presStyleCnt="0">
        <dgm:presLayoutVars>
          <dgm:chMax val="7"/>
          <dgm:dir/>
          <dgm:resizeHandles val="exact"/>
        </dgm:presLayoutVars>
      </dgm:prSet>
      <dgm:spPr/>
    </dgm:pt>
    <dgm:pt modelId="{AF86AA1F-16E7-46FB-B6D9-40FD43F1DC91}" type="pres">
      <dgm:prSet presAssocID="{B7FFE59E-CBC4-4A67-92F5-C6BDBF94BA7A}" presName="circ1" presStyleLbl="vennNode1" presStyleIdx="0" presStyleCnt="3" custLinFactNeighborX="1348" custLinFactNeighborY="4657"/>
      <dgm:spPr/>
    </dgm:pt>
    <dgm:pt modelId="{0033B360-1C51-4C0D-8E32-8EABACC4F9DC}" type="pres">
      <dgm:prSet presAssocID="{B7FFE59E-CBC4-4A67-92F5-C6BDBF94BA7A}" presName="circ1Tx" presStyleLbl="revTx" presStyleIdx="0" presStyleCnt="0">
        <dgm:presLayoutVars>
          <dgm:chMax val="0"/>
          <dgm:chPref val="0"/>
          <dgm:bulletEnabled val="1"/>
        </dgm:presLayoutVars>
      </dgm:prSet>
      <dgm:spPr/>
    </dgm:pt>
    <dgm:pt modelId="{5DD4C62E-E9E9-4649-B271-5D2E387F4076}" type="pres">
      <dgm:prSet presAssocID="{52DA9F8C-21C1-4EFB-A48B-08606D285216}" presName="circ2" presStyleLbl="vennNode1" presStyleIdx="1" presStyleCnt="3" custLinFactNeighborX="20019" custLinFactNeighborY="-13633"/>
      <dgm:spPr/>
    </dgm:pt>
    <dgm:pt modelId="{50C8D1A5-B9A1-4C05-B277-939C8E192073}" type="pres">
      <dgm:prSet presAssocID="{52DA9F8C-21C1-4EFB-A48B-08606D285216}" presName="circ2Tx" presStyleLbl="revTx" presStyleIdx="0" presStyleCnt="0">
        <dgm:presLayoutVars>
          <dgm:chMax val="0"/>
          <dgm:chPref val="0"/>
          <dgm:bulletEnabled val="1"/>
        </dgm:presLayoutVars>
      </dgm:prSet>
      <dgm:spPr/>
    </dgm:pt>
    <dgm:pt modelId="{EE93CCEF-5E2B-486D-B13D-F0261DE5E75A}" type="pres">
      <dgm:prSet presAssocID="{CE01FF70-463B-4B8E-BF98-6C629D333BE6}" presName="circ3" presStyleLbl="vennNode1" presStyleIdx="2" presStyleCnt="3" custLinFactNeighborX="-17773" custLinFactNeighborY="-12770"/>
      <dgm:spPr/>
    </dgm:pt>
    <dgm:pt modelId="{AD2CEB03-043A-4430-A081-F590E3989047}" type="pres">
      <dgm:prSet presAssocID="{CE01FF70-463B-4B8E-BF98-6C629D333BE6}" presName="circ3Tx" presStyleLbl="revTx" presStyleIdx="0" presStyleCnt="0">
        <dgm:presLayoutVars>
          <dgm:chMax val="0"/>
          <dgm:chPref val="0"/>
          <dgm:bulletEnabled val="1"/>
        </dgm:presLayoutVars>
      </dgm:prSet>
      <dgm:spPr/>
    </dgm:pt>
  </dgm:ptLst>
  <dgm:cxnLst>
    <dgm:cxn modelId="{C95E2A12-55FB-4D75-A283-671F4A750B1D}" srcId="{B0E31EF6-1893-4960-9212-EF45F2836BF9}" destId="{52DA9F8C-21C1-4EFB-A48B-08606D285216}" srcOrd="1" destOrd="0" parTransId="{78B2A0A3-F25B-4714-8E50-99C2CCC07C58}" sibTransId="{65A98849-05C1-4393-B62F-85D72C934E87}"/>
    <dgm:cxn modelId="{A550D414-15A2-4182-B13E-A65F0FDA267B}" type="presOf" srcId="{B7FFE59E-CBC4-4A67-92F5-C6BDBF94BA7A}" destId="{AF86AA1F-16E7-46FB-B6D9-40FD43F1DC91}" srcOrd="0" destOrd="0" presId="urn:microsoft.com/office/officeart/2005/8/layout/venn1"/>
    <dgm:cxn modelId="{1F70B322-FEAF-4250-9711-886B2A41AEF7}" type="presOf" srcId="{CE01FF70-463B-4B8E-BF98-6C629D333BE6}" destId="{EE93CCEF-5E2B-486D-B13D-F0261DE5E75A}" srcOrd="0" destOrd="0" presId="urn:microsoft.com/office/officeart/2005/8/layout/venn1"/>
    <dgm:cxn modelId="{7A254C29-A925-4B3B-884D-D84B593AF708}" type="presOf" srcId="{B7FFE59E-CBC4-4A67-92F5-C6BDBF94BA7A}" destId="{0033B360-1C51-4C0D-8E32-8EABACC4F9DC}" srcOrd="1" destOrd="0" presId="urn:microsoft.com/office/officeart/2005/8/layout/venn1"/>
    <dgm:cxn modelId="{9896EC73-6608-491B-910B-C6951A9416E0}" type="presOf" srcId="{B0E31EF6-1893-4960-9212-EF45F2836BF9}" destId="{2CF728D8-1D1B-4606-BDE1-C0DA20F746AD}" srcOrd="0" destOrd="0" presId="urn:microsoft.com/office/officeart/2005/8/layout/venn1"/>
    <dgm:cxn modelId="{F2AD4E54-4C3E-4264-BFE2-649B02439186}" type="presOf" srcId="{52DA9F8C-21C1-4EFB-A48B-08606D285216}" destId="{5DD4C62E-E9E9-4649-B271-5D2E387F4076}" srcOrd="0" destOrd="0" presId="urn:microsoft.com/office/officeart/2005/8/layout/venn1"/>
    <dgm:cxn modelId="{21D8A08B-B163-4CC2-A1F3-A17A3D58E445}" srcId="{B0E31EF6-1893-4960-9212-EF45F2836BF9}" destId="{CE01FF70-463B-4B8E-BF98-6C629D333BE6}" srcOrd="2" destOrd="0" parTransId="{84CB24EA-8033-47C0-A144-BED9100CFEF7}" sibTransId="{1B3EA410-528D-4EE4-A1D2-41F992E1684A}"/>
    <dgm:cxn modelId="{DD619AD8-8AA3-486D-9600-3C1CE4A6F55C}" srcId="{B0E31EF6-1893-4960-9212-EF45F2836BF9}" destId="{B7FFE59E-CBC4-4A67-92F5-C6BDBF94BA7A}" srcOrd="0" destOrd="0" parTransId="{80AD7519-493B-4FE6-96C1-850B010FC166}" sibTransId="{B98D28AA-384C-41AD-8680-0B6B3B9EE65F}"/>
    <dgm:cxn modelId="{DCA9A1E0-34F1-4D7F-B1EB-04AE53ABE617}" type="presOf" srcId="{52DA9F8C-21C1-4EFB-A48B-08606D285216}" destId="{50C8D1A5-B9A1-4C05-B277-939C8E192073}" srcOrd="1" destOrd="0" presId="urn:microsoft.com/office/officeart/2005/8/layout/venn1"/>
    <dgm:cxn modelId="{50957BF4-05AF-47B3-A341-68E55CD0340D}" type="presOf" srcId="{CE01FF70-463B-4B8E-BF98-6C629D333BE6}" destId="{AD2CEB03-043A-4430-A081-F590E3989047}" srcOrd="1" destOrd="0" presId="urn:microsoft.com/office/officeart/2005/8/layout/venn1"/>
    <dgm:cxn modelId="{EF836436-7FA8-4539-BF34-FC53FA2B8A06}" type="presParOf" srcId="{2CF728D8-1D1B-4606-BDE1-C0DA20F746AD}" destId="{AF86AA1F-16E7-46FB-B6D9-40FD43F1DC91}" srcOrd="0" destOrd="0" presId="urn:microsoft.com/office/officeart/2005/8/layout/venn1"/>
    <dgm:cxn modelId="{EA90FA92-DFA1-45BA-8FDE-940C9F97E06C}" type="presParOf" srcId="{2CF728D8-1D1B-4606-BDE1-C0DA20F746AD}" destId="{0033B360-1C51-4C0D-8E32-8EABACC4F9DC}" srcOrd="1" destOrd="0" presId="urn:microsoft.com/office/officeart/2005/8/layout/venn1"/>
    <dgm:cxn modelId="{37D32C90-5F09-4A60-93D4-70CAFEC7829B}" type="presParOf" srcId="{2CF728D8-1D1B-4606-BDE1-C0DA20F746AD}" destId="{5DD4C62E-E9E9-4649-B271-5D2E387F4076}" srcOrd="2" destOrd="0" presId="urn:microsoft.com/office/officeart/2005/8/layout/venn1"/>
    <dgm:cxn modelId="{62D572DD-BD94-4E5F-81B9-9FEA6966A1BD}" type="presParOf" srcId="{2CF728D8-1D1B-4606-BDE1-C0DA20F746AD}" destId="{50C8D1A5-B9A1-4C05-B277-939C8E192073}" srcOrd="3" destOrd="0" presId="urn:microsoft.com/office/officeart/2005/8/layout/venn1"/>
    <dgm:cxn modelId="{C298E31A-89A6-4FAD-A61C-8682EFBD9A52}" type="presParOf" srcId="{2CF728D8-1D1B-4606-BDE1-C0DA20F746AD}" destId="{EE93CCEF-5E2B-486D-B13D-F0261DE5E75A}" srcOrd="4" destOrd="0" presId="urn:microsoft.com/office/officeart/2005/8/layout/venn1"/>
    <dgm:cxn modelId="{974DEE6E-A081-4F8E-9D92-314C0F3231F4}" type="presParOf" srcId="{2CF728D8-1D1B-4606-BDE1-C0DA20F746AD}" destId="{AD2CEB03-043A-4430-A081-F590E398904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6AA1F-16E7-46FB-B6D9-40FD43F1DC91}">
      <dsp:nvSpPr>
        <dsp:cNvPr id="0" name=""/>
        <dsp:cNvSpPr/>
      </dsp:nvSpPr>
      <dsp:spPr>
        <a:xfrm>
          <a:off x="2482226" y="219141"/>
          <a:ext cx="3251200" cy="3251200"/>
        </a:xfrm>
        <a:prstGeom prst="ellipse">
          <a:avLst/>
        </a:prstGeom>
        <a:solidFill>
          <a:srgbClr val="003A5D"/>
        </a:solidFill>
        <a:ln w="508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0" i="0" kern="1200" dirty="0">
              <a:solidFill>
                <a:schemeClr val="bg1"/>
              </a:solidFill>
              <a:latin typeface="Montserrat Medium" pitchFamily="2" charset="77"/>
              <a:ea typeface="Segoe UI Historic" panose="020B0502040204020203" pitchFamily="34" charset="0"/>
              <a:cs typeface="Segoe UI Historic" panose="020B0502040204020203" pitchFamily="34" charset="0"/>
            </a:rPr>
            <a:t>EVIDENCE-BASED</a:t>
          </a:r>
        </a:p>
      </dsp:txBody>
      <dsp:txXfrm>
        <a:off x="2915719" y="788101"/>
        <a:ext cx="2384213" cy="1463040"/>
      </dsp:txXfrm>
    </dsp:sp>
    <dsp:sp modelId="{5DD4C62E-E9E9-4649-B271-5D2E387F4076}">
      <dsp:nvSpPr>
        <dsp:cNvPr id="0" name=""/>
        <dsp:cNvSpPr/>
      </dsp:nvSpPr>
      <dsp:spPr>
        <a:xfrm>
          <a:off x="4262399" y="1656497"/>
          <a:ext cx="3251200" cy="3251200"/>
        </a:xfrm>
        <a:prstGeom prst="ellipse">
          <a:avLst/>
        </a:prstGeom>
        <a:solidFill>
          <a:srgbClr val="00C5B4">
            <a:alpha val="80000"/>
          </a:srgbClr>
        </a:solidFill>
        <a:ln w="508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dirty="0">
            <a:latin typeface="Arial" panose="020B0604020202020204" pitchFamily="34" charset="0"/>
            <a:cs typeface="Arial" panose="020B0604020202020204" pitchFamily="34" charset="0"/>
          </a:endParaRPr>
        </a:p>
      </dsp:txBody>
      <dsp:txXfrm>
        <a:off x="5256724" y="2496390"/>
        <a:ext cx="1950720" cy="1788160"/>
      </dsp:txXfrm>
    </dsp:sp>
    <dsp:sp modelId="{EE93CCEF-5E2B-486D-B13D-F0261DE5E75A}">
      <dsp:nvSpPr>
        <dsp:cNvPr id="0" name=""/>
        <dsp:cNvSpPr/>
      </dsp:nvSpPr>
      <dsp:spPr>
        <a:xfrm>
          <a:off x="687422" y="1684555"/>
          <a:ext cx="3251200" cy="3251200"/>
        </a:xfrm>
        <a:prstGeom prst="ellipse">
          <a:avLst/>
        </a:prstGeom>
        <a:solidFill>
          <a:srgbClr val="4EC1EA">
            <a:alpha val="50000"/>
          </a:srgbClr>
        </a:solidFill>
        <a:ln w="508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dirty="0">
            <a:latin typeface="Arial" panose="020B0604020202020204" pitchFamily="34" charset="0"/>
            <a:cs typeface="Arial" panose="020B0604020202020204" pitchFamily="34" charset="0"/>
          </a:endParaRPr>
        </a:p>
      </dsp:txBody>
      <dsp:txXfrm>
        <a:off x="993577" y="2524448"/>
        <a:ext cx="1950720" cy="17881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A85A0-B7A7-9041-A2F2-144DCC6C5850}" type="datetimeFigureOut">
              <a:rPr lang="en-US" smtClean="0"/>
              <a:t>7/5/2023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B51FB-A84A-2C4E-B5FE-B500C22B13F2}" type="slidenum">
              <a:rPr lang="en-US" smtClean="0"/>
              <a:t>‹#›</a:t>
            </a:fld>
            <a:endParaRPr lang="en-US"/>
          </a:p>
        </p:txBody>
      </p:sp>
    </p:spTree>
    <p:extLst>
      <p:ext uri="{BB962C8B-B14F-4D97-AF65-F5344CB8AC3E}">
        <p14:creationId xmlns:p14="http://schemas.microsoft.com/office/powerpoint/2010/main" val="268806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38"/>
              </a:spcAft>
            </a:pPr>
            <a:r>
              <a:rPr lang="en-US" altLang="en-US" dirty="0">
                <a:cs typeface="Arial" panose="020B0604020202020204" pitchFamily="34" charset="0"/>
              </a:rPr>
              <a:t>Good morning/afternoon.</a:t>
            </a:r>
          </a:p>
          <a:p>
            <a:pPr>
              <a:spcAft>
                <a:spcPts val="638"/>
              </a:spcAft>
            </a:pPr>
            <a:r>
              <a:rPr lang="en-US" altLang="en-US" dirty="0">
                <a:cs typeface="Arial" panose="020B0604020202020204" pitchFamily="34" charset="0"/>
              </a:rPr>
              <a:t>I</a:t>
            </a:r>
            <a:r>
              <a:rPr lang="ja-JP" altLang="en-US" dirty="0">
                <a:cs typeface="Arial" panose="020B0604020202020204" pitchFamily="34" charset="0"/>
              </a:rPr>
              <a:t>’</a:t>
            </a:r>
            <a:r>
              <a:rPr lang="en-US" altLang="ja-JP" dirty="0">
                <a:cs typeface="Arial" panose="020B0604020202020204" pitchFamily="34" charset="0"/>
              </a:rPr>
              <a:t>m </a:t>
            </a:r>
            <a:r>
              <a:rPr lang="en-US" altLang="ja-JP" i="1" dirty="0">
                <a:cs typeface="Arial" panose="020B0604020202020204" pitchFamily="34" charset="0"/>
              </a:rPr>
              <a:t>Advisor</a:t>
            </a:r>
            <a:r>
              <a:rPr lang="ja-JP" altLang="en-US" i="1" dirty="0">
                <a:cs typeface="Arial" panose="020B0604020202020204" pitchFamily="34" charset="0"/>
              </a:rPr>
              <a:t>’</a:t>
            </a:r>
            <a:r>
              <a:rPr lang="en-US" altLang="ja-JP" i="1" dirty="0">
                <a:cs typeface="Arial" panose="020B0604020202020204" pitchFamily="34" charset="0"/>
              </a:rPr>
              <a:t>s Name and brief introduction</a:t>
            </a:r>
          </a:p>
          <a:p>
            <a:pPr>
              <a:spcAft>
                <a:spcPts val="638"/>
              </a:spcAft>
            </a:pPr>
            <a:r>
              <a:rPr lang="en-US" altLang="en-US" dirty="0">
                <a:cs typeface="Arial" panose="020B0604020202020204" pitchFamily="34" charset="0"/>
              </a:rPr>
              <a:t>Thank you for taking the time to join me this morning/afternoon.  Over the next hour or so, I</a:t>
            </a:r>
            <a:r>
              <a:rPr lang="ja-JP" altLang="en-US" dirty="0">
                <a:cs typeface="Arial" panose="020B0604020202020204" pitchFamily="34" charset="0"/>
              </a:rPr>
              <a:t>’</a:t>
            </a:r>
            <a:r>
              <a:rPr lang="en-US" altLang="ja-JP" dirty="0">
                <a:cs typeface="Arial" panose="020B0604020202020204" pitchFamily="34" charset="0"/>
              </a:rPr>
              <a:t>d like to discuss my thoughts on a unique approach to investing, and why I believe it may be critical to helping you reach your long-term goals. </a:t>
            </a:r>
          </a:p>
          <a:p>
            <a:pPr>
              <a:spcAft>
                <a:spcPts val="638"/>
              </a:spcAft>
            </a:pPr>
            <a:r>
              <a:rPr lang="en-US" altLang="en-US" dirty="0">
                <a:cs typeface="Arial" panose="020B0604020202020204" pitchFamily="34" charset="0"/>
              </a:rPr>
              <a:t>Before we look at that, however, let</a:t>
            </a:r>
            <a:r>
              <a:rPr lang="ja-JP" altLang="en-US" dirty="0">
                <a:cs typeface="Arial" panose="020B0604020202020204" pitchFamily="34" charset="0"/>
              </a:rPr>
              <a:t>’</a:t>
            </a:r>
            <a:r>
              <a:rPr lang="en-US" altLang="ja-JP" dirty="0">
                <a:cs typeface="Arial" panose="020B0604020202020204" pitchFamily="34" charset="0"/>
              </a:rPr>
              <a:t>s take a look at why I believe that most investors can benefit when working with a professional financial advisor.</a:t>
            </a:r>
            <a:endParaRPr lang="en-US" altLang="en-US" dirty="0"/>
          </a:p>
          <a:p>
            <a:endParaRPr lang="en-US" dirty="0"/>
          </a:p>
        </p:txBody>
      </p:sp>
      <p:sp>
        <p:nvSpPr>
          <p:cNvPr id="4" name="Slide Number Placeholder 3"/>
          <p:cNvSpPr>
            <a:spLocks noGrp="1"/>
          </p:cNvSpPr>
          <p:nvPr>
            <p:ph type="sldNum" sz="quarter" idx="5"/>
          </p:nvPr>
        </p:nvSpPr>
        <p:spPr/>
        <p:txBody>
          <a:bodyPr/>
          <a:lstStyle/>
          <a:p>
            <a:fld id="{B57B51FB-A84A-2C4E-B5FE-B500C22B13F2}" type="slidenum">
              <a:rPr lang="en-US" smtClean="0"/>
              <a:t>1</a:t>
            </a:fld>
            <a:endParaRPr lang="en-US"/>
          </a:p>
        </p:txBody>
      </p:sp>
    </p:spTree>
    <p:extLst>
      <p:ext uri="{BB962C8B-B14F-4D97-AF65-F5344CB8AC3E}">
        <p14:creationId xmlns:p14="http://schemas.microsoft.com/office/powerpoint/2010/main" val="1419310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B51FB-A84A-2C4E-B5FE-B500C22B13F2}" type="slidenum">
              <a:rPr lang="en-US" smtClean="0"/>
              <a:t>17</a:t>
            </a:fld>
            <a:endParaRPr lang="en-US"/>
          </a:p>
        </p:txBody>
      </p:sp>
    </p:spTree>
    <p:extLst>
      <p:ext uri="{BB962C8B-B14F-4D97-AF65-F5344CB8AC3E}">
        <p14:creationId xmlns:p14="http://schemas.microsoft.com/office/powerpoint/2010/main" val="3821610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B51FB-A84A-2C4E-B5FE-B500C22B13F2}" type="slidenum">
              <a:rPr lang="en-US" smtClean="0"/>
              <a:t>18</a:t>
            </a:fld>
            <a:endParaRPr lang="en-US"/>
          </a:p>
        </p:txBody>
      </p:sp>
    </p:spTree>
    <p:extLst>
      <p:ext uri="{BB962C8B-B14F-4D97-AF65-F5344CB8AC3E}">
        <p14:creationId xmlns:p14="http://schemas.microsoft.com/office/powerpoint/2010/main" val="91226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B51FB-A84A-2C4E-B5FE-B500C22B13F2}" type="slidenum">
              <a:rPr lang="en-US" smtClean="0"/>
              <a:t>19</a:t>
            </a:fld>
            <a:endParaRPr lang="en-US"/>
          </a:p>
        </p:txBody>
      </p:sp>
    </p:spTree>
    <p:extLst>
      <p:ext uri="{BB962C8B-B14F-4D97-AF65-F5344CB8AC3E}">
        <p14:creationId xmlns:p14="http://schemas.microsoft.com/office/powerpoint/2010/main" val="764493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B51FB-A84A-2C4E-B5FE-B500C22B13F2}" type="slidenum">
              <a:rPr lang="en-US" smtClean="0"/>
              <a:t>20</a:t>
            </a:fld>
            <a:endParaRPr lang="en-US"/>
          </a:p>
        </p:txBody>
      </p:sp>
    </p:spTree>
    <p:extLst>
      <p:ext uri="{BB962C8B-B14F-4D97-AF65-F5344CB8AC3E}">
        <p14:creationId xmlns:p14="http://schemas.microsoft.com/office/powerpoint/2010/main" val="303545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one of the ways we do this is via </a:t>
            </a:r>
            <a:r>
              <a:rPr lang="en-US" baseline="0" dirty="0"/>
              <a:t>an evidence-based investment philosophy that is neither passive nor active, but includes some of the best of these two approaches.</a:t>
            </a:r>
          </a:p>
          <a:p>
            <a:br>
              <a:rPr lang="en-US" baseline="0" dirty="0"/>
            </a:br>
            <a:r>
              <a:rPr lang="en-US" baseline="0" dirty="0"/>
              <a:t>Passive: the funds are rule based and transparent</a:t>
            </a:r>
          </a:p>
          <a:p>
            <a:r>
              <a:rPr lang="en-US" baseline="0" dirty="0"/>
              <a:t>Active: the funds feature factor, risk and behavioral tilts.</a:t>
            </a:r>
            <a:endParaRPr lang="en-US" dirty="0"/>
          </a:p>
          <a:p>
            <a:endParaRPr lang="en-US" dirty="0"/>
          </a:p>
        </p:txBody>
      </p:sp>
      <p:sp>
        <p:nvSpPr>
          <p:cNvPr id="4" name="Slide Number Placeholder 3"/>
          <p:cNvSpPr>
            <a:spLocks noGrp="1"/>
          </p:cNvSpPr>
          <p:nvPr>
            <p:ph type="sldNum" sz="quarter" idx="5"/>
          </p:nvPr>
        </p:nvSpPr>
        <p:spPr/>
        <p:txBody>
          <a:bodyPr/>
          <a:lstStyle/>
          <a:p>
            <a:fld id="{97DC6F67-F1FD-FF4B-82EB-709641FB128F}" type="slidenum">
              <a:rPr lang="en-US" smtClean="0"/>
              <a:t>4</a:t>
            </a:fld>
            <a:endParaRPr lang="en-US"/>
          </a:p>
        </p:txBody>
      </p:sp>
    </p:spTree>
    <p:extLst>
      <p:ext uri="{BB962C8B-B14F-4D97-AF65-F5344CB8AC3E}">
        <p14:creationId xmlns:p14="http://schemas.microsoft.com/office/powerpoint/2010/main" val="3637686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B41C2519-9321-3E49-A14B-4C63D11D846F}" type="slidenum">
              <a:rPr lang="en-US" smtClean="0"/>
              <a:t>5</a:t>
            </a:fld>
            <a:endParaRPr lang="en-US"/>
          </a:p>
        </p:txBody>
      </p:sp>
    </p:spTree>
    <p:extLst>
      <p:ext uri="{BB962C8B-B14F-4D97-AF65-F5344CB8AC3E}">
        <p14:creationId xmlns:p14="http://schemas.microsoft.com/office/powerpoint/2010/main" val="380839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Previously, we mentioned that factors are sources of expected returns that have robust academic support. </a:t>
            </a:r>
          </a:p>
          <a:p>
            <a:endParaRPr lang="en-US" altLang="ja-JP" dirty="0"/>
          </a:p>
          <a:p>
            <a:r>
              <a:rPr lang="en-US" altLang="en-US" dirty="0"/>
              <a:t>The Diversification of Factors table illustrates, on a year-by-year basis, the positive or negative excess return contributions that various equity factors have provided with respect to a benchmark index.  For example, in 2016, Small Cap stocks outpaced the benchmark by 8.</a:t>
            </a:r>
            <a:r>
              <a:rPr lang="en-US" altLang="en-US" baseline="30000" dirty="0"/>
              <a:t> </a:t>
            </a:r>
            <a:r>
              <a:rPr lang="en-US" altLang="en-US" dirty="0"/>
              <a:t>19% for the year, while Quality trailed the benchmark by 3.64%. </a:t>
            </a:r>
          </a:p>
          <a:p>
            <a:endParaRPr lang="en-US" alt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7B51FB-A84A-2C4E-B5FE-B500C22B13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75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p:txBody>
      </p:sp>
      <p:sp>
        <p:nvSpPr>
          <p:cNvPr id="4" name="Slide Number Placeholder 3"/>
          <p:cNvSpPr>
            <a:spLocks noGrp="1"/>
          </p:cNvSpPr>
          <p:nvPr>
            <p:ph type="sldNum" sz="quarter" idx="5"/>
          </p:nvPr>
        </p:nvSpPr>
        <p:spPr/>
        <p:txBody>
          <a:bodyPr/>
          <a:lstStyle/>
          <a:p>
            <a:fld id="{B57B51FB-A84A-2C4E-B5FE-B500C22B13F2}" type="slidenum">
              <a:rPr lang="en-US" smtClean="0"/>
              <a:t>10</a:t>
            </a:fld>
            <a:endParaRPr lang="en-US"/>
          </a:p>
        </p:txBody>
      </p:sp>
    </p:spTree>
    <p:extLst>
      <p:ext uri="{BB962C8B-B14F-4D97-AF65-F5344CB8AC3E}">
        <p14:creationId xmlns:p14="http://schemas.microsoft.com/office/powerpoint/2010/main" val="301478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p:txBody>
      </p:sp>
      <p:sp>
        <p:nvSpPr>
          <p:cNvPr id="4" name="Slide Number Placeholder 3"/>
          <p:cNvSpPr>
            <a:spLocks noGrp="1"/>
          </p:cNvSpPr>
          <p:nvPr>
            <p:ph type="sldNum" sz="quarter" idx="5"/>
          </p:nvPr>
        </p:nvSpPr>
        <p:spPr/>
        <p:txBody>
          <a:bodyPr/>
          <a:lstStyle/>
          <a:p>
            <a:fld id="{B57B51FB-A84A-2C4E-B5FE-B500C22B13F2}" type="slidenum">
              <a:rPr lang="en-US" smtClean="0"/>
              <a:t>12</a:t>
            </a:fld>
            <a:endParaRPr lang="en-US"/>
          </a:p>
        </p:txBody>
      </p:sp>
    </p:spTree>
    <p:extLst>
      <p:ext uri="{BB962C8B-B14F-4D97-AF65-F5344CB8AC3E}">
        <p14:creationId xmlns:p14="http://schemas.microsoft.com/office/powerpoint/2010/main" val="970049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p:txBody>
      </p:sp>
      <p:sp>
        <p:nvSpPr>
          <p:cNvPr id="4" name="Slide Number Placeholder 3"/>
          <p:cNvSpPr>
            <a:spLocks noGrp="1"/>
          </p:cNvSpPr>
          <p:nvPr>
            <p:ph type="sldNum" sz="quarter" idx="5"/>
          </p:nvPr>
        </p:nvSpPr>
        <p:spPr/>
        <p:txBody>
          <a:bodyPr/>
          <a:lstStyle/>
          <a:p>
            <a:fld id="{B57B51FB-A84A-2C4E-B5FE-B500C22B13F2}" type="slidenum">
              <a:rPr lang="en-US" smtClean="0"/>
              <a:t>14</a:t>
            </a:fld>
            <a:endParaRPr lang="en-US"/>
          </a:p>
        </p:txBody>
      </p:sp>
    </p:spTree>
    <p:extLst>
      <p:ext uri="{BB962C8B-B14F-4D97-AF65-F5344CB8AC3E}">
        <p14:creationId xmlns:p14="http://schemas.microsoft.com/office/powerpoint/2010/main" val="2629635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you have any questions for me?</a:t>
            </a:r>
          </a:p>
          <a:p>
            <a:endParaRPr lang="en-US" dirty="0"/>
          </a:p>
          <a:p>
            <a:endParaRPr lang="en-US" dirty="0"/>
          </a:p>
        </p:txBody>
      </p:sp>
      <p:sp>
        <p:nvSpPr>
          <p:cNvPr id="4" name="Slide Number Placeholder 3"/>
          <p:cNvSpPr>
            <a:spLocks noGrp="1"/>
          </p:cNvSpPr>
          <p:nvPr>
            <p:ph type="sldNum" sz="quarter" idx="5"/>
          </p:nvPr>
        </p:nvSpPr>
        <p:spPr/>
        <p:txBody>
          <a:bodyPr/>
          <a:lstStyle/>
          <a:p>
            <a:fld id="{B57B51FB-A84A-2C4E-B5FE-B500C22B13F2}" type="slidenum">
              <a:rPr lang="en-US" smtClean="0"/>
              <a:t>15</a:t>
            </a:fld>
            <a:endParaRPr lang="en-US"/>
          </a:p>
        </p:txBody>
      </p:sp>
    </p:spTree>
    <p:extLst>
      <p:ext uri="{BB962C8B-B14F-4D97-AF65-F5344CB8AC3E}">
        <p14:creationId xmlns:p14="http://schemas.microsoft.com/office/powerpoint/2010/main" val="514301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B51FB-A84A-2C4E-B5FE-B500C22B13F2}" type="slidenum">
              <a:rPr lang="en-US" smtClean="0"/>
              <a:t>16</a:t>
            </a:fld>
            <a:endParaRPr lang="en-US"/>
          </a:p>
        </p:txBody>
      </p:sp>
    </p:spTree>
    <p:extLst>
      <p:ext uri="{BB962C8B-B14F-4D97-AF65-F5344CB8AC3E}">
        <p14:creationId xmlns:p14="http://schemas.microsoft.com/office/powerpoint/2010/main" val="524475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bird&#10;&#10;Description automatically generated">
            <a:extLst>
              <a:ext uri="{FF2B5EF4-FFF2-40B4-BE49-F238E27FC236}">
                <a16:creationId xmlns:a16="http://schemas.microsoft.com/office/drawing/2014/main" id="{40F7E7BB-B4B6-9A45-93BE-2C34E6E346C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9FD5CA-990F-1249-A818-1B3489D0B966}"/>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B0F717F-5D54-2740-8B5C-A414A9E83FC4}"/>
              </a:ext>
            </a:extLst>
          </p:cNvPr>
          <p:cNvSpPr>
            <a:spLocks noGrp="1"/>
          </p:cNvSpPr>
          <p:nvPr>
            <p:ph type="subTitle" idx="1"/>
          </p:nvPr>
        </p:nvSpPr>
        <p:spPr>
          <a:xfrm>
            <a:off x="1524000" y="3602038"/>
            <a:ext cx="9144000" cy="1655762"/>
          </a:xfrm>
        </p:spPr>
        <p:txBody>
          <a:bodyPr/>
          <a:lstStyle>
            <a:lvl1pPr marL="0" indent="0" algn="ctr">
              <a:buNone/>
              <a:defRPr sz="2400">
                <a:solidFill>
                  <a:srgbClr val="FCCE0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195EC2B9-25B0-064F-BF1D-6C5E0DE8D451}"/>
              </a:ext>
            </a:extLst>
          </p:cNvPr>
          <p:cNvSpPr>
            <a:spLocks noGrp="1"/>
          </p:cNvSpPr>
          <p:nvPr>
            <p:ph type="ftr" sz="quarter" idx="11"/>
          </p:nvPr>
        </p:nvSpPr>
        <p:spPr>
          <a:xfrm>
            <a:off x="1523999" y="6356350"/>
            <a:ext cx="9144000" cy="365125"/>
          </a:xfrm>
          <a:prstGeom prst="rect">
            <a:avLst/>
          </a:prstGeom>
        </p:spPr>
        <p:txBody>
          <a:bodyPr/>
          <a:lstStyle>
            <a:lvl1pPr>
              <a:defRPr sz="1200" b="0" i="0">
                <a:solidFill>
                  <a:schemeClr val="bg1"/>
                </a:solidFill>
                <a:latin typeface="Montserrat" pitchFamily="2" charset="77"/>
              </a:defRPr>
            </a:lvl1pPr>
          </a:lstStyle>
          <a:p>
            <a:endParaRPr lang="en-US" dirty="0"/>
          </a:p>
        </p:txBody>
      </p:sp>
      <p:pic>
        <p:nvPicPr>
          <p:cNvPr id="6" name="Picture 5">
            <a:extLst>
              <a:ext uri="{FF2B5EF4-FFF2-40B4-BE49-F238E27FC236}">
                <a16:creationId xmlns:a16="http://schemas.microsoft.com/office/drawing/2014/main" id="{155C8FEB-AF79-B543-AB9F-7F5B2CFF887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54550" y="588963"/>
            <a:ext cx="2882900" cy="533400"/>
          </a:xfrm>
          <a:prstGeom prst="rect">
            <a:avLst/>
          </a:prstGeom>
        </p:spPr>
      </p:pic>
    </p:spTree>
    <p:extLst>
      <p:ext uri="{BB962C8B-B14F-4D97-AF65-F5344CB8AC3E}">
        <p14:creationId xmlns:p14="http://schemas.microsoft.com/office/powerpoint/2010/main" val="417453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E0B8-4B09-5C41-B66D-E9E7976BAE1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C1F733-C262-854A-9917-783DF5DECF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1E7F7-20E5-304A-B160-A819183F7CEA}"/>
              </a:ext>
            </a:extLst>
          </p:cNvPr>
          <p:cNvSpPr>
            <a:spLocks noGrp="1"/>
          </p:cNvSpPr>
          <p:nvPr>
            <p:ph type="dt" sz="half" idx="10"/>
          </p:nvPr>
        </p:nvSpPr>
        <p:spPr>
          <a:xfrm>
            <a:off x="838200" y="6356350"/>
            <a:ext cx="2743200" cy="365125"/>
          </a:xfrm>
          <a:prstGeom prst="rect">
            <a:avLst/>
          </a:prstGeom>
        </p:spPr>
        <p:txBody>
          <a:bodyPr/>
          <a:lstStyle/>
          <a:p>
            <a:fld id="{1E5B78D5-5F27-5C4B-B43D-CAF24ED06731}" type="datetimeFigureOut">
              <a:rPr lang="en-US" smtClean="0"/>
              <a:t>7/5/2023</a:t>
            </a:fld>
            <a:endParaRPr lang="en-US"/>
          </a:p>
        </p:txBody>
      </p:sp>
      <p:sp>
        <p:nvSpPr>
          <p:cNvPr id="5" name="Footer Placeholder 4">
            <a:extLst>
              <a:ext uri="{FF2B5EF4-FFF2-40B4-BE49-F238E27FC236}">
                <a16:creationId xmlns:a16="http://schemas.microsoft.com/office/drawing/2014/main" id="{BE3471FD-3FDB-1541-9E10-078E0AF04B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F76043E-B230-3040-B003-49B84F56BCD5}"/>
              </a:ext>
            </a:extLst>
          </p:cNvPr>
          <p:cNvSpPr>
            <a:spLocks noGrp="1"/>
          </p:cNvSpPr>
          <p:nvPr>
            <p:ph type="sldNum" sz="quarter" idx="12"/>
          </p:nvPr>
        </p:nvSpPr>
        <p:spPr>
          <a:xfrm>
            <a:off x="8610600" y="6356350"/>
            <a:ext cx="2743200" cy="365125"/>
          </a:xfrm>
          <a:prstGeom prst="rect">
            <a:avLst/>
          </a:prstGeom>
        </p:spPr>
        <p:txBody>
          <a:bodyPr/>
          <a:lstStyle/>
          <a:p>
            <a:fld id="{A06F08F3-B0B9-7648-BFA0-02A1C4696BE3}" type="slidenum">
              <a:rPr lang="en-US" smtClean="0"/>
              <a:t>‹#›</a:t>
            </a:fld>
            <a:endParaRPr lang="en-US"/>
          </a:p>
        </p:txBody>
      </p:sp>
    </p:spTree>
    <p:extLst>
      <p:ext uri="{BB962C8B-B14F-4D97-AF65-F5344CB8AC3E}">
        <p14:creationId xmlns:p14="http://schemas.microsoft.com/office/powerpoint/2010/main" val="2119690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E17A9A-8953-5C41-8114-66D8D96184B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B50F0F-40E8-7C4E-8A0D-BABDF32A98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AB5C1F-DD72-5F44-AC01-3FFB46DDC4F7}"/>
              </a:ext>
            </a:extLst>
          </p:cNvPr>
          <p:cNvSpPr>
            <a:spLocks noGrp="1"/>
          </p:cNvSpPr>
          <p:nvPr>
            <p:ph type="dt" sz="half" idx="10"/>
          </p:nvPr>
        </p:nvSpPr>
        <p:spPr>
          <a:xfrm>
            <a:off x="838200" y="6356350"/>
            <a:ext cx="2743200" cy="365125"/>
          </a:xfrm>
          <a:prstGeom prst="rect">
            <a:avLst/>
          </a:prstGeom>
        </p:spPr>
        <p:txBody>
          <a:bodyPr/>
          <a:lstStyle/>
          <a:p>
            <a:fld id="{1E5B78D5-5F27-5C4B-B43D-CAF24ED06731}" type="datetimeFigureOut">
              <a:rPr lang="en-US" smtClean="0"/>
              <a:t>7/5/2023</a:t>
            </a:fld>
            <a:endParaRPr lang="en-US"/>
          </a:p>
        </p:txBody>
      </p:sp>
      <p:sp>
        <p:nvSpPr>
          <p:cNvPr id="5" name="Footer Placeholder 4">
            <a:extLst>
              <a:ext uri="{FF2B5EF4-FFF2-40B4-BE49-F238E27FC236}">
                <a16:creationId xmlns:a16="http://schemas.microsoft.com/office/drawing/2014/main" id="{5531749A-32A0-264E-9FF3-2AEC2EAD76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595A18-6839-814B-87A0-DCAEB2DD8410}"/>
              </a:ext>
            </a:extLst>
          </p:cNvPr>
          <p:cNvSpPr>
            <a:spLocks noGrp="1"/>
          </p:cNvSpPr>
          <p:nvPr>
            <p:ph type="sldNum" sz="quarter" idx="12"/>
          </p:nvPr>
        </p:nvSpPr>
        <p:spPr>
          <a:xfrm>
            <a:off x="8610600" y="6356350"/>
            <a:ext cx="2743200" cy="365125"/>
          </a:xfrm>
          <a:prstGeom prst="rect">
            <a:avLst/>
          </a:prstGeom>
        </p:spPr>
        <p:txBody>
          <a:bodyPr/>
          <a:lstStyle/>
          <a:p>
            <a:fld id="{A06F08F3-B0B9-7648-BFA0-02A1C4696BE3}" type="slidenum">
              <a:rPr lang="en-US" smtClean="0"/>
              <a:t>‹#›</a:t>
            </a:fld>
            <a:endParaRPr lang="en-US"/>
          </a:p>
        </p:txBody>
      </p:sp>
    </p:spTree>
    <p:extLst>
      <p:ext uri="{BB962C8B-B14F-4D97-AF65-F5344CB8AC3E}">
        <p14:creationId xmlns:p14="http://schemas.microsoft.com/office/powerpoint/2010/main" val="2625375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D407-9434-5149-82EC-30A12955C50C}"/>
              </a:ext>
            </a:extLst>
          </p:cNvPr>
          <p:cNvSpPr>
            <a:spLocks noGrp="1"/>
          </p:cNvSpPr>
          <p:nvPr>
            <p:ph type="title"/>
          </p:nvPr>
        </p:nvSpPr>
        <p:spPr>
          <a:xfrm>
            <a:off x="838200" y="0"/>
            <a:ext cx="10515600" cy="950026"/>
          </a:xfrm>
        </p:spPr>
        <p:txBody>
          <a:bodyPr anchor="b">
            <a:normAutofit/>
          </a:bodyPr>
          <a:lstStyle>
            <a:lvl1pPr>
              <a:defRPr sz="3000" b="0" i="0">
                <a:solidFill>
                  <a:srgbClr val="003A5D"/>
                </a:solidFill>
                <a:latin typeface="Montserrat Medium" pitchFamily="2" charset="77"/>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3AD05941-B7EC-2540-B14C-053744604F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65291" y="517254"/>
            <a:ext cx="1888509" cy="325893"/>
          </a:xfrm>
          <a:prstGeom prst="rect">
            <a:avLst/>
          </a:prstGeom>
        </p:spPr>
      </p:pic>
      <p:sp>
        <p:nvSpPr>
          <p:cNvPr id="11" name="Text Placeholder 10">
            <a:extLst>
              <a:ext uri="{FF2B5EF4-FFF2-40B4-BE49-F238E27FC236}">
                <a16:creationId xmlns:a16="http://schemas.microsoft.com/office/drawing/2014/main" id="{78E22B0A-4EF0-1A48-A8AD-9B91BA828940}"/>
              </a:ext>
            </a:extLst>
          </p:cNvPr>
          <p:cNvSpPr>
            <a:spLocks noGrp="1"/>
          </p:cNvSpPr>
          <p:nvPr>
            <p:ph type="body" sz="quarter" idx="10"/>
          </p:nvPr>
        </p:nvSpPr>
        <p:spPr>
          <a:xfrm>
            <a:off x="838200" y="1085766"/>
            <a:ext cx="10515600" cy="357188"/>
          </a:xfrm>
        </p:spPr>
        <p:txBody>
          <a:bodyPr>
            <a:normAutofit/>
          </a:bodyPr>
          <a:lstStyle>
            <a:lvl1pPr marL="0" indent="0">
              <a:buFontTx/>
              <a:buNone/>
              <a:defRPr sz="1800" b="0" i="0">
                <a:latin typeface="Montserrat Medium"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3" name="Text Placeholder 12">
            <a:extLst>
              <a:ext uri="{FF2B5EF4-FFF2-40B4-BE49-F238E27FC236}">
                <a16:creationId xmlns:a16="http://schemas.microsoft.com/office/drawing/2014/main" id="{6EB52B86-ECFB-2A46-9D27-FD96999BE280}"/>
              </a:ext>
            </a:extLst>
          </p:cNvPr>
          <p:cNvSpPr>
            <a:spLocks noGrp="1"/>
          </p:cNvSpPr>
          <p:nvPr>
            <p:ph type="body" sz="quarter" idx="11"/>
          </p:nvPr>
        </p:nvSpPr>
        <p:spPr>
          <a:xfrm>
            <a:off x="838200" y="6176963"/>
            <a:ext cx="10515600" cy="330715"/>
          </a:xfrm>
        </p:spPr>
        <p:txBody>
          <a:bodyPr>
            <a:normAutofit/>
          </a:bodyPr>
          <a:lstStyle>
            <a:lvl1pPr marL="0" indent="0">
              <a:buFontTx/>
              <a:buNone/>
              <a:defRPr sz="800" b="0" i="0">
                <a:latin typeface="Montserrat Medium" pitchFamily="2" charset="77"/>
              </a:defRPr>
            </a:lvl1pPr>
          </a:lstStyle>
          <a:p>
            <a:pPr lvl="0"/>
            <a:r>
              <a:rPr lang="en-US"/>
              <a:t>Click to edit Master text styles</a:t>
            </a:r>
          </a:p>
        </p:txBody>
      </p:sp>
    </p:spTree>
    <p:extLst>
      <p:ext uri="{BB962C8B-B14F-4D97-AF65-F5344CB8AC3E}">
        <p14:creationId xmlns:p14="http://schemas.microsoft.com/office/powerpoint/2010/main" val="256156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E691-E09E-6F4C-93DC-583003303F35}"/>
              </a:ext>
            </a:extLst>
          </p:cNvPr>
          <p:cNvSpPr>
            <a:spLocks noGrp="1"/>
          </p:cNvSpPr>
          <p:nvPr>
            <p:ph type="title"/>
          </p:nvPr>
        </p:nvSpPr>
        <p:spPr>
          <a:xfrm>
            <a:off x="838200" y="0"/>
            <a:ext cx="10515600" cy="1325563"/>
          </a:xfrm>
          <a:prstGeom prst="rect">
            <a:avLst/>
          </a:prstGeom>
        </p:spPr>
        <p:txBody>
          <a:bodyPr>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B0E32944-3AF0-C34F-8425-3ABABC48A4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76F27-E90B-1E4F-8630-0C43FD9D2FA5}"/>
              </a:ext>
            </a:extLst>
          </p:cNvPr>
          <p:cNvSpPr>
            <a:spLocks noGrp="1"/>
          </p:cNvSpPr>
          <p:nvPr>
            <p:ph type="dt" sz="half" idx="10"/>
          </p:nvPr>
        </p:nvSpPr>
        <p:spPr>
          <a:xfrm>
            <a:off x="838200" y="6356350"/>
            <a:ext cx="2743200" cy="365125"/>
          </a:xfrm>
          <a:prstGeom prst="rect">
            <a:avLst/>
          </a:prstGeom>
        </p:spPr>
        <p:txBody>
          <a:bodyPr/>
          <a:lstStyle/>
          <a:p>
            <a:fld id="{1E5B78D5-5F27-5C4B-B43D-CAF24ED06731}" type="datetimeFigureOut">
              <a:rPr lang="en-US" smtClean="0"/>
              <a:t>7/5/2023</a:t>
            </a:fld>
            <a:endParaRPr lang="en-US"/>
          </a:p>
        </p:txBody>
      </p:sp>
      <p:sp>
        <p:nvSpPr>
          <p:cNvPr id="5" name="Footer Placeholder 4">
            <a:extLst>
              <a:ext uri="{FF2B5EF4-FFF2-40B4-BE49-F238E27FC236}">
                <a16:creationId xmlns:a16="http://schemas.microsoft.com/office/drawing/2014/main" id="{30E98A1F-50C1-D84D-B6A5-834A7E322E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C2B867D-72D7-424C-9ADB-0F27CA03FF80}"/>
              </a:ext>
            </a:extLst>
          </p:cNvPr>
          <p:cNvSpPr>
            <a:spLocks noGrp="1"/>
          </p:cNvSpPr>
          <p:nvPr>
            <p:ph type="sldNum" sz="quarter" idx="12"/>
          </p:nvPr>
        </p:nvSpPr>
        <p:spPr>
          <a:xfrm>
            <a:off x="8610600" y="6356350"/>
            <a:ext cx="2743200" cy="365125"/>
          </a:xfrm>
          <a:prstGeom prst="rect">
            <a:avLst/>
          </a:prstGeom>
        </p:spPr>
        <p:txBody>
          <a:bodyPr/>
          <a:lstStyle/>
          <a:p>
            <a:fld id="{A06F08F3-B0B9-7648-BFA0-02A1C4696BE3}" type="slidenum">
              <a:rPr lang="en-US" smtClean="0"/>
              <a:t>‹#›</a:t>
            </a:fld>
            <a:endParaRPr lang="en-US"/>
          </a:p>
        </p:txBody>
      </p:sp>
      <p:pic>
        <p:nvPicPr>
          <p:cNvPr id="7" name="Picture 6">
            <a:extLst>
              <a:ext uri="{FF2B5EF4-FFF2-40B4-BE49-F238E27FC236}">
                <a16:creationId xmlns:a16="http://schemas.microsoft.com/office/drawing/2014/main" id="{D2496D82-1567-674C-9B36-C742828770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65291" y="517254"/>
            <a:ext cx="1888509" cy="325893"/>
          </a:xfrm>
          <a:prstGeom prst="rect">
            <a:avLst/>
          </a:prstGeom>
        </p:spPr>
      </p:pic>
    </p:spTree>
    <p:extLst>
      <p:ext uri="{BB962C8B-B14F-4D97-AF65-F5344CB8AC3E}">
        <p14:creationId xmlns:p14="http://schemas.microsoft.com/office/powerpoint/2010/main" val="3099487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558A-1B9B-B34A-870C-4AB390CE513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EE853E-99B0-B843-9D34-195A8F70B1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DAF3F3-91AD-884C-AC87-00C34574C673}"/>
              </a:ext>
            </a:extLst>
          </p:cNvPr>
          <p:cNvSpPr>
            <a:spLocks noGrp="1"/>
          </p:cNvSpPr>
          <p:nvPr>
            <p:ph type="dt" sz="half" idx="10"/>
          </p:nvPr>
        </p:nvSpPr>
        <p:spPr>
          <a:xfrm>
            <a:off x="838200" y="6356350"/>
            <a:ext cx="2743200" cy="365125"/>
          </a:xfrm>
          <a:prstGeom prst="rect">
            <a:avLst/>
          </a:prstGeom>
        </p:spPr>
        <p:txBody>
          <a:bodyPr/>
          <a:lstStyle/>
          <a:p>
            <a:fld id="{1E5B78D5-5F27-5C4B-B43D-CAF24ED06731}" type="datetimeFigureOut">
              <a:rPr lang="en-US" smtClean="0"/>
              <a:t>7/5/2023</a:t>
            </a:fld>
            <a:endParaRPr lang="en-US"/>
          </a:p>
        </p:txBody>
      </p:sp>
      <p:sp>
        <p:nvSpPr>
          <p:cNvPr id="5" name="Footer Placeholder 4">
            <a:extLst>
              <a:ext uri="{FF2B5EF4-FFF2-40B4-BE49-F238E27FC236}">
                <a16:creationId xmlns:a16="http://schemas.microsoft.com/office/drawing/2014/main" id="{9BFCC675-8FA0-2E40-BE9C-56326944C3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9A40DF7-D3AF-424D-B0D0-4F4CD714196B}"/>
              </a:ext>
            </a:extLst>
          </p:cNvPr>
          <p:cNvSpPr>
            <a:spLocks noGrp="1"/>
          </p:cNvSpPr>
          <p:nvPr>
            <p:ph type="sldNum" sz="quarter" idx="12"/>
          </p:nvPr>
        </p:nvSpPr>
        <p:spPr>
          <a:xfrm>
            <a:off x="8610600" y="6356350"/>
            <a:ext cx="2743200" cy="365125"/>
          </a:xfrm>
          <a:prstGeom prst="rect">
            <a:avLst/>
          </a:prstGeom>
        </p:spPr>
        <p:txBody>
          <a:bodyPr/>
          <a:lstStyle/>
          <a:p>
            <a:fld id="{A06F08F3-B0B9-7648-BFA0-02A1C4696BE3}" type="slidenum">
              <a:rPr lang="en-US" smtClean="0"/>
              <a:t>‹#›</a:t>
            </a:fld>
            <a:endParaRPr lang="en-US"/>
          </a:p>
        </p:txBody>
      </p:sp>
    </p:spTree>
    <p:extLst>
      <p:ext uri="{BB962C8B-B14F-4D97-AF65-F5344CB8AC3E}">
        <p14:creationId xmlns:p14="http://schemas.microsoft.com/office/powerpoint/2010/main" val="336295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F6A36-8BBC-DC4B-AD40-CB999B4D8DC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108F224-2FAC-7D44-A77C-8BF80697E8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3F6CB4-D95B-E047-886A-39F4B11388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230B10-770D-9C45-87FC-2816F4FDA81E}"/>
              </a:ext>
            </a:extLst>
          </p:cNvPr>
          <p:cNvSpPr>
            <a:spLocks noGrp="1"/>
          </p:cNvSpPr>
          <p:nvPr>
            <p:ph type="dt" sz="half" idx="10"/>
          </p:nvPr>
        </p:nvSpPr>
        <p:spPr>
          <a:xfrm>
            <a:off x="838200" y="6356350"/>
            <a:ext cx="2743200" cy="365125"/>
          </a:xfrm>
          <a:prstGeom prst="rect">
            <a:avLst/>
          </a:prstGeom>
        </p:spPr>
        <p:txBody>
          <a:bodyPr/>
          <a:lstStyle/>
          <a:p>
            <a:fld id="{1E5B78D5-5F27-5C4B-B43D-CAF24ED06731}" type="datetimeFigureOut">
              <a:rPr lang="en-US" smtClean="0"/>
              <a:t>7/5/2023</a:t>
            </a:fld>
            <a:endParaRPr lang="en-US"/>
          </a:p>
        </p:txBody>
      </p:sp>
      <p:sp>
        <p:nvSpPr>
          <p:cNvPr id="6" name="Footer Placeholder 5">
            <a:extLst>
              <a:ext uri="{FF2B5EF4-FFF2-40B4-BE49-F238E27FC236}">
                <a16:creationId xmlns:a16="http://schemas.microsoft.com/office/drawing/2014/main" id="{E12AF387-4680-DE46-AF4D-F3277D1C55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99E176A-4BCE-D949-AB0A-5EFE590D2D5C}"/>
              </a:ext>
            </a:extLst>
          </p:cNvPr>
          <p:cNvSpPr>
            <a:spLocks noGrp="1"/>
          </p:cNvSpPr>
          <p:nvPr>
            <p:ph type="sldNum" sz="quarter" idx="12"/>
          </p:nvPr>
        </p:nvSpPr>
        <p:spPr>
          <a:xfrm>
            <a:off x="8610600" y="6356350"/>
            <a:ext cx="2743200" cy="365125"/>
          </a:xfrm>
          <a:prstGeom prst="rect">
            <a:avLst/>
          </a:prstGeom>
        </p:spPr>
        <p:txBody>
          <a:bodyPr/>
          <a:lstStyle/>
          <a:p>
            <a:fld id="{A06F08F3-B0B9-7648-BFA0-02A1C4696BE3}" type="slidenum">
              <a:rPr lang="en-US" smtClean="0"/>
              <a:t>‹#›</a:t>
            </a:fld>
            <a:endParaRPr lang="en-US"/>
          </a:p>
        </p:txBody>
      </p:sp>
    </p:spTree>
    <p:extLst>
      <p:ext uri="{BB962C8B-B14F-4D97-AF65-F5344CB8AC3E}">
        <p14:creationId xmlns:p14="http://schemas.microsoft.com/office/powerpoint/2010/main" val="254233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57C7-0569-144C-97CA-9E697E846F2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3392A85-266A-F544-A2F3-0CFCD7C4FA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C8282A-2816-5F41-B9E5-3A49266A59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AA6DF6-4625-7D4A-A34C-389CE32C6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75131B-0BFE-8C43-BE0A-8015FCD34D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376414-5051-3740-A7C1-9334E9D6C7FA}"/>
              </a:ext>
            </a:extLst>
          </p:cNvPr>
          <p:cNvSpPr>
            <a:spLocks noGrp="1"/>
          </p:cNvSpPr>
          <p:nvPr>
            <p:ph type="dt" sz="half" idx="10"/>
          </p:nvPr>
        </p:nvSpPr>
        <p:spPr>
          <a:xfrm>
            <a:off x="838200" y="6356350"/>
            <a:ext cx="2743200" cy="365125"/>
          </a:xfrm>
          <a:prstGeom prst="rect">
            <a:avLst/>
          </a:prstGeom>
        </p:spPr>
        <p:txBody>
          <a:bodyPr/>
          <a:lstStyle/>
          <a:p>
            <a:fld id="{1E5B78D5-5F27-5C4B-B43D-CAF24ED06731}" type="datetimeFigureOut">
              <a:rPr lang="en-US" smtClean="0"/>
              <a:t>7/5/2023</a:t>
            </a:fld>
            <a:endParaRPr lang="en-US"/>
          </a:p>
        </p:txBody>
      </p:sp>
      <p:sp>
        <p:nvSpPr>
          <p:cNvPr id="8" name="Footer Placeholder 7">
            <a:extLst>
              <a:ext uri="{FF2B5EF4-FFF2-40B4-BE49-F238E27FC236}">
                <a16:creationId xmlns:a16="http://schemas.microsoft.com/office/drawing/2014/main" id="{7573DF5D-1432-7046-97CA-EA845327F1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1C3B382-A5D2-3B4F-BC7F-8492B75A740D}"/>
              </a:ext>
            </a:extLst>
          </p:cNvPr>
          <p:cNvSpPr>
            <a:spLocks noGrp="1"/>
          </p:cNvSpPr>
          <p:nvPr>
            <p:ph type="sldNum" sz="quarter" idx="12"/>
          </p:nvPr>
        </p:nvSpPr>
        <p:spPr>
          <a:xfrm>
            <a:off x="8610600" y="6356350"/>
            <a:ext cx="2743200" cy="365125"/>
          </a:xfrm>
          <a:prstGeom prst="rect">
            <a:avLst/>
          </a:prstGeom>
        </p:spPr>
        <p:txBody>
          <a:bodyPr/>
          <a:lstStyle/>
          <a:p>
            <a:fld id="{A06F08F3-B0B9-7648-BFA0-02A1C4696BE3}" type="slidenum">
              <a:rPr lang="en-US" smtClean="0"/>
              <a:t>‹#›</a:t>
            </a:fld>
            <a:endParaRPr lang="en-US"/>
          </a:p>
        </p:txBody>
      </p:sp>
    </p:spTree>
    <p:extLst>
      <p:ext uri="{BB962C8B-B14F-4D97-AF65-F5344CB8AC3E}">
        <p14:creationId xmlns:p14="http://schemas.microsoft.com/office/powerpoint/2010/main" val="3727990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5F2AA-151B-0D49-BE56-10EFC5A0B0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AFD48DB-8A96-EA44-B3CE-8611C83BE50B}"/>
              </a:ext>
            </a:extLst>
          </p:cNvPr>
          <p:cNvSpPr>
            <a:spLocks noGrp="1"/>
          </p:cNvSpPr>
          <p:nvPr>
            <p:ph type="dt" sz="half" idx="10"/>
          </p:nvPr>
        </p:nvSpPr>
        <p:spPr>
          <a:xfrm>
            <a:off x="838200" y="6356350"/>
            <a:ext cx="2743200" cy="365125"/>
          </a:xfrm>
          <a:prstGeom prst="rect">
            <a:avLst/>
          </a:prstGeom>
        </p:spPr>
        <p:txBody>
          <a:bodyPr/>
          <a:lstStyle/>
          <a:p>
            <a:fld id="{1E5B78D5-5F27-5C4B-B43D-CAF24ED06731}" type="datetimeFigureOut">
              <a:rPr lang="en-US" smtClean="0"/>
              <a:t>7/5/2023</a:t>
            </a:fld>
            <a:endParaRPr lang="en-US"/>
          </a:p>
        </p:txBody>
      </p:sp>
      <p:sp>
        <p:nvSpPr>
          <p:cNvPr id="4" name="Footer Placeholder 3">
            <a:extLst>
              <a:ext uri="{FF2B5EF4-FFF2-40B4-BE49-F238E27FC236}">
                <a16:creationId xmlns:a16="http://schemas.microsoft.com/office/drawing/2014/main" id="{0BFE4A64-1101-AC4B-BE8E-EF20BD6192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09F666-2675-4E41-AFCC-1B165BEB73A7}"/>
              </a:ext>
            </a:extLst>
          </p:cNvPr>
          <p:cNvSpPr>
            <a:spLocks noGrp="1"/>
          </p:cNvSpPr>
          <p:nvPr>
            <p:ph type="sldNum" sz="quarter" idx="12"/>
          </p:nvPr>
        </p:nvSpPr>
        <p:spPr>
          <a:xfrm>
            <a:off x="8610600" y="6356350"/>
            <a:ext cx="2743200" cy="365125"/>
          </a:xfrm>
          <a:prstGeom prst="rect">
            <a:avLst/>
          </a:prstGeom>
        </p:spPr>
        <p:txBody>
          <a:bodyPr/>
          <a:lstStyle/>
          <a:p>
            <a:fld id="{A06F08F3-B0B9-7648-BFA0-02A1C4696BE3}" type="slidenum">
              <a:rPr lang="en-US" smtClean="0"/>
              <a:t>‹#›</a:t>
            </a:fld>
            <a:endParaRPr lang="en-US"/>
          </a:p>
        </p:txBody>
      </p:sp>
    </p:spTree>
    <p:extLst>
      <p:ext uri="{BB962C8B-B14F-4D97-AF65-F5344CB8AC3E}">
        <p14:creationId xmlns:p14="http://schemas.microsoft.com/office/powerpoint/2010/main" val="205638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F81DC3-0649-EC43-9EEE-01747441DC9E}"/>
              </a:ext>
            </a:extLst>
          </p:cNvPr>
          <p:cNvSpPr>
            <a:spLocks noGrp="1"/>
          </p:cNvSpPr>
          <p:nvPr>
            <p:ph type="dt" sz="half" idx="10"/>
          </p:nvPr>
        </p:nvSpPr>
        <p:spPr>
          <a:xfrm>
            <a:off x="838200" y="6356350"/>
            <a:ext cx="2743200" cy="365125"/>
          </a:xfrm>
          <a:prstGeom prst="rect">
            <a:avLst/>
          </a:prstGeom>
        </p:spPr>
        <p:txBody>
          <a:bodyPr/>
          <a:lstStyle/>
          <a:p>
            <a:fld id="{1E5B78D5-5F27-5C4B-B43D-CAF24ED06731}" type="datetimeFigureOut">
              <a:rPr lang="en-US" smtClean="0"/>
              <a:t>7/5/2023</a:t>
            </a:fld>
            <a:endParaRPr lang="en-US"/>
          </a:p>
        </p:txBody>
      </p:sp>
      <p:sp>
        <p:nvSpPr>
          <p:cNvPr id="3" name="Footer Placeholder 2">
            <a:extLst>
              <a:ext uri="{FF2B5EF4-FFF2-40B4-BE49-F238E27FC236}">
                <a16:creationId xmlns:a16="http://schemas.microsoft.com/office/drawing/2014/main" id="{51CDA34A-2D68-234D-A8C9-CD6663FDB5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01C4EFB-7158-4245-A2C3-62770C238813}"/>
              </a:ext>
            </a:extLst>
          </p:cNvPr>
          <p:cNvSpPr>
            <a:spLocks noGrp="1"/>
          </p:cNvSpPr>
          <p:nvPr>
            <p:ph type="sldNum" sz="quarter" idx="12"/>
          </p:nvPr>
        </p:nvSpPr>
        <p:spPr>
          <a:xfrm>
            <a:off x="8610600" y="6356350"/>
            <a:ext cx="2743200" cy="365125"/>
          </a:xfrm>
          <a:prstGeom prst="rect">
            <a:avLst/>
          </a:prstGeom>
        </p:spPr>
        <p:txBody>
          <a:bodyPr/>
          <a:lstStyle/>
          <a:p>
            <a:fld id="{A06F08F3-B0B9-7648-BFA0-02A1C4696BE3}" type="slidenum">
              <a:rPr lang="en-US" smtClean="0"/>
              <a:t>‹#›</a:t>
            </a:fld>
            <a:endParaRPr lang="en-US"/>
          </a:p>
        </p:txBody>
      </p:sp>
    </p:spTree>
    <p:extLst>
      <p:ext uri="{BB962C8B-B14F-4D97-AF65-F5344CB8AC3E}">
        <p14:creationId xmlns:p14="http://schemas.microsoft.com/office/powerpoint/2010/main" val="350028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6459-8A03-EE41-B435-E655169840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0CB486-8014-4948-A429-9EB59FC407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AA1EF1-DDBD-D645-995D-F1E087FF8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5EF941-51DC-7542-93C7-1F680CFAD0AD}"/>
              </a:ext>
            </a:extLst>
          </p:cNvPr>
          <p:cNvSpPr>
            <a:spLocks noGrp="1"/>
          </p:cNvSpPr>
          <p:nvPr>
            <p:ph type="dt" sz="half" idx="10"/>
          </p:nvPr>
        </p:nvSpPr>
        <p:spPr>
          <a:xfrm>
            <a:off x="838200" y="6356350"/>
            <a:ext cx="2743200" cy="365125"/>
          </a:xfrm>
          <a:prstGeom prst="rect">
            <a:avLst/>
          </a:prstGeom>
        </p:spPr>
        <p:txBody>
          <a:bodyPr/>
          <a:lstStyle/>
          <a:p>
            <a:fld id="{1E5B78D5-5F27-5C4B-B43D-CAF24ED06731}" type="datetimeFigureOut">
              <a:rPr lang="en-US" smtClean="0"/>
              <a:t>7/5/2023</a:t>
            </a:fld>
            <a:endParaRPr lang="en-US"/>
          </a:p>
        </p:txBody>
      </p:sp>
      <p:sp>
        <p:nvSpPr>
          <p:cNvPr id="6" name="Footer Placeholder 5">
            <a:extLst>
              <a:ext uri="{FF2B5EF4-FFF2-40B4-BE49-F238E27FC236}">
                <a16:creationId xmlns:a16="http://schemas.microsoft.com/office/drawing/2014/main" id="{FF8EDCD9-F23E-404A-A84F-F32678F2E9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D1559EA-899C-FF42-93A0-A46C5DB427ED}"/>
              </a:ext>
            </a:extLst>
          </p:cNvPr>
          <p:cNvSpPr>
            <a:spLocks noGrp="1"/>
          </p:cNvSpPr>
          <p:nvPr>
            <p:ph type="sldNum" sz="quarter" idx="12"/>
          </p:nvPr>
        </p:nvSpPr>
        <p:spPr>
          <a:xfrm>
            <a:off x="8610600" y="6356350"/>
            <a:ext cx="2743200" cy="365125"/>
          </a:xfrm>
          <a:prstGeom prst="rect">
            <a:avLst/>
          </a:prstGeom>
        </p:spPr>
        <p:txBody>
          <a:bodyPr/>
          <a:lstStyle/>
          <a:p>
            <a:fld id="{A06F08F3-B0B9-7648-BFA0-02A1C4696BE3}" type="slidenum">
              <a:rPr lang="en-US" smtClean="0"/>
              <a:t>‹#›</a:t>
            </a:fld>
            <a:endParaRPr lang="en-US"/>
          </a:p>
        </p:txBody>
      </p:sp>
    </p:spTree>
    <p:extLst>
      <p:ext uri="{BB962C8B-B14F-4D97-AF65-F5344CB8AC3E}">
        <p14:creationId xmlns:p14="http://schemas.microsoft.com/office/powerpoint/2010/main" val="13733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DE941-E95D-D444-895C-E33FD83CD6A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BD1EC0-A058-404E-BD75-C304CC5BDE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C04EC9-9C3F-8442-8031-73E67F298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D937D5-5DE4-6F48-9D9C-BE8D8F295725}"/>
              </a:ext>
            </a:extLst>
          </p:cNvPr>
          <p:cNvSpPr>
            <a:spLocks noGrp="1"/>
          </p:cNvSpPr>
          <p:nvPr>
            <p:ph type="dt" sz="half" idx="10"/>
          </p:nvPr>
        </p:nvSpPr>
        <p:spPr>
          <a:xfrm>
            <a:off x="838200" y="6356350"/>
            <a:ext cx="2743200" cy="365125"/>
          </a:xfrm>
          <a:prstGeom prst="rect">
            <a:avLst/>
          </a:prstGeom>
        </p:spPr>
        <p:txBody>
          <a:bodyPr/>
          <a:lstStyle/>
          <a:p>
            <a:fld id="{1E5B78D5-5F27-5C4B-B43D-CAF24ED06731}" type="datetimeFigureOut">
              <a:rPr lang="en-US" smtClean="0"/>
              <a:t>7/5/2023</a:t>
            </a:fld>
            <a:endParaRPr lang="en-US"/>
          </a:p>
        </p:txBody>
      </p:sp>
      <p:sp>
        <p:nvSpPr>
          <p:cNvPr id="6" name="Footer Placeholder 5">
            <a:extLst>
              <a:ext uri="{FF2B5EF4-FFF2-40B4-BE49-F238E27FC236}">
                <a16:creationId xmlns:a16="http://schemas.microsoft.com/office/drawing/2014/main" id="{AEDF8C0B-82E7-FE41-A749-694D677F0E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8EAC67-853E-6948-A17A-36654BD8C68F}"/>
              </a:ext>
            </a:extLst>
          </p:cNvPr>
          <p:cNvSpPr>
            <a:spLocks noGrp="1"/>
          </p:cNvSpPr>
          <p:nvPr>
            <p:ph type="sldNum" sz="quarter" idx="12"/>
          </p:nvPr>
        </p:nvSpPr>
        <p:spPr>
          <a:xfrm>
            <a:off x="8610600" y="6356350"/>
            <a:ext cx="2743200" cy="365125"/>
          </a:xfrm>
          <a:prstGeom prst="rect">
            <a:avLst/>
          </a:prstGeom>
        </p:spPr>
        <p:txBody>
          <a:bodyPr/>
          <a:lstStyle/>
          <a:p>
            <a:fld id="{A06F08F3-B0B9-7648-BFA0-02A1C4696BE3}" type="slidenum">
              <a:rPr lang="en-US" smtClean="0"/>
              <a:t>‹#›</a:t>
            </a:fld>
            <a:endParaRPr lang="en-US"/>
          </a:p>
        </p:txBody>
      </p:sp>
    </p:spTree>
    <p:extLst>
      <p:ext uri="{BB962C8B-B14F-4D97-AF65-F5344CB8AC3E}">
        <p14:creationId xmlns:p14="http://schemas.microsoft.com/office/powerpoint/2010/main" val="400332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6E4A90-0D50-9548-9510-A5AD1253D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FC002E2-8C89-C04A-8D69-A022061E72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9513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b="0" i="0" kern="1200">
          <a:solidFill>
            <a:srgbClr val="003A5D"/>
          </a:solidFill>
          <a:latin typeface="Montserrat Medium" pitchFamily="2" charset="77"/>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0000"/>
        </a:lnSpc>
        <a:spcBef>
          <a:spcPts val="1000"/>
        </a:spcBef>
        <a:buClr>
          <a:srgbClr val="003A5D"/>
        </a:buClr>
        <a:buFont typeface="Arial" panose="020B0604020202020204" pitchFamily="34" charset="0"/>
        <a:buChar char="•"/>
        <a:defRPr sz="2400" b="0" i="0" kern="1200">
          <a:solidFill>
            <a:srgbClr val="3C4542"/>
          </a:solidFill>
          <a:latin typeface="Montserrat" pitchFamily="2" charset="77"/>
          <a:ea typeface="+mn-ea"/>
          <a:cs typeface="+mn-cs"/>
        </a:defRPr>
      </a:lvl1pPr>
      <a:lvl2pPr marL="685800" indent="-228600" algn="l" defTabSz="914400" rtl="0" eaLnBrk="1" latinLnBrk="0" hangingPunct="1">
        <a:lnSpc>
          <a:spcPct val="100000"/>
        </a:lnSpc>
        <a:spcBef>
          <a:spcPts val="500"/>
        </a:spcBef>
        <a:buClr>
          <a:srgbClr val="003A5D"/>
        </a:buClr>
        <a:buFont typeface="Arial" panose="020B0604020202020204" pitchFamily="34" charset="0"/>
        <a:buChar char="•"/>
        <a:defRPr sz="2000" b="0" i="0" kern="1200">
          <a:solidFill>
            <a:srgbClr val="3C4542"/>
          </a:solidFill>
          <a:latin typeface="Montserrat" pitchFamily="2" charset="77"/>
          <a:ea typeface="+mn-ea"/>
          <a:cs typeface="+mn-cs"/>
        </a:defRPr>
      </a:lvl2pPr>
      <a:lvl3pPr marL="1143000" indent="-228600" algn="l" defTabSz="914400" rtl="0" eaLnBrk="1" latinLnBrk="0" hangingPunct="1">
        <a:lnSpc>
          <a:spcPct val="100000"/>
        </a:lnSpc>
        <a:spcBef>
          <a:spcPts val="500"/>
        </a:spcBef>
        <a:buClr>
          <a:srgbClr val="003A5D"/>
        </a:buClr>
        <a:buFont typeface="Arial" panose="020B0604020202020204" pitchFamily="34" charset="0"/>
        <a:buChar char="•"/>
        <a:defRPr sz="1600" b="0" i="0" kern="1200">
          <a:solidFill>
            <a:srgbClr val="3C4542"/>
          </a:solidFill>
          <a:latin typeface="Montserrat" pitchFamily="2" charset="77"/>
          <a:ea typeface="+mn-ea"/>
          <a:cs typeface="+mn-cs"/>
        </a:defRPr>
      </a:lvl3pPr>
      <a:lvl4pPr marL="1600200" indent="-228600" algn="l" defTabSz="914400" rtl="0" eaLnBrk="1" latinLnBrk="0" hangingPunct="1">
        <a:lnSpc>
          <a:spcPct val="100000"/>
        </a:lnSpc>
        <a:spcBef>
          <a:spcPts val="500"/>
        </a:spcBef>
        <a:buClr>
          <a:srgbClr val="003A5D"/>
        </a:buClr>
        <a:buFont typeface="Arial" panose="020B0604020202020204" pitchFamily="34" charset="0"/>
        <a:buChar char="•"/>
        <a:defRPr sz="1600" b="0" i="0" kern="1200">
          <a:solidFill>
            <a:srgbClr val="3C4542"/>
          </a:solidFill>
          <a:latin typeface="Montserrat" pitchFamily="2" charset="77"/>
          <a:ea typeface="+mn-ea"/>
          <a:cs typeface="+mn-cs"/>
        </a:defRPr>
      </a:lvl4pPr>
      <a:lvl5pPr marL="2057400" indent="-228600" algn="l" defTabSz="914400" rtl="0" eaLnBrk="1" latinLnBrk="0" hangingPunct="1">
        <a:lnSpc>
          <a:spcPct val="100000"/>
        </a:lnSpc>
        <a:spcBef>
          <a:spcPts val="500"/>
        </a:spcBef>
        <a:buClr>
          <a:srgbClr val="003A5D"/>
        </a:buClr>
        <a:buFont typeface="Arial" panose="020B0604020202020204" pitchFamily="34" charset="0"/>
        <a:buChar char="•"/>
        <a:defRPr sz="1600" b="0" i="0" kern="1200">
          <a:solidFill>
            <a:srgbClr val="3C4542"/>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mailto:ghathorn@symmetrypartners.com" TargetMode="External"/><Relationship Id="rId4" Type="http://schemas.openxmlformats.org/officeDocument/2006/relationships/hyperlink" Target="http://www.symmetrypartners.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A5D"/>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8B91AF-5475-A245-B20D-CEBC6C7F2373}"/>
              </a:ext>
            </a:extLst>
          </p:cNvPr>
          <p:cNvSpPr>
            <a:spLocks noGrp="1"/>
          </p:cNvSpPr>
          <p:nvPr>
            <p:ph type="ctrTitle"/>
          </p:nvPr>
        </p:nvSpPr>
        <p:spPr>
          <a:xfrm>
            <a:off x="824592" y="1352717"/>
            <a:ext cx="10542815" cy="1513113"/>
          </a:xfrm>
        </p:spPr>
        <p:txBody>
          <a:bodyPr/>
          <a:lstStyle/>
          <a:p>
            <a:r>
              <a:rPr lang="en-US" dirty="0"/>
              <a:t>Symmetry Pairing Solutions</a:t>
            </a:r>
          </a:p>
        </p:txBody>
      </p:sp>
      <p:cxnSp>
        <p:nvCxnSpPr>
          <p:cNvPr id="6" name="Straight Connector 5">
            <a:extLst>
              <a:ext uri="{FF2B5EF4-FFF2-40B4-BE49-F238E27FC236}">
                <a16:creationId xmlns:a16="http://schemas.microsoft.com/office/drawing/2014/main" id="{357F4A5D-82C3-F346-8660-79CAED016CF5}"/>
              </a:ext>
            </a:extLst>
          </p:cNvPr>
          <p:cNvCxnSpPr>
            <a:cxnSpLocks/>
          </p:cNvCxnSpPr>
          <p:nvPr/>
        </p:nvCxnSpPr>
        <p:spPr>
          <a:xfrm>
            <a:off x="1524000" y="3054588"/>
            <a:ext cx="9144000" cy="0"/>
          </a:xfrm>
          <a:prstGeom prst="line">
            <a:avLst/>
          </a:prstGeom>
          <a:ln w="38100">
            <a:solidFill>
              <a:srgbClr val="FCCE0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E9AA371-119D-9D48-A250-51490F2BB9AB}"/>
              </a:ext>
            </a:extLst>
          </p:cNvPr>
          <p:cNvSpPr txBox="1"/>
          <p:nvPr/>
        </p:nvSpPr>
        <p:spPr>
          <a:xfrm>
            <a:off x="206476" y="6118057"/>
            <a:ext cx="11779045" cy="584775"/>
          </a:xfrm>
          <a:prstGeom prst="rect">
            <a:avLst/>
          </a:prstGeom>
          <a:noFill/>
        </p:spPr>
        <p:txBody>
          <a:bodyPr wrap="square" rtlCol="0">
            <a:spAutoFit/>
          </a:bodyPr>
          <a:lstStyle/>
          <a:p>
            <a:pPr algn="just"/>
            <a:r>
              <a:rPr lang="en-US" sz="800" b="1" dirty="0">
                <a:solidFill>
                  <a:schemeClr val="bg1"/>
                </a:solidFill>
                <a:latin typeface="Montserrat" pitchFamily="2" charset="77"/>
                <a:ea typeface="Segoe UI Historic" panose="020B0502040204020203" pitchFamily="34" charset="0"/>
                <a:cs typeface="Segoe UI Historic" panose="020B0502040204020203" pitchFamily="34" charset="0"/>
              </a:rPr>
              <a:t>For Advisor Use Only. Not for Public Distribution. </a:t>
            </a:r>
            <a:r>
              <a:rPr lang="en-US" sz="800" dirty="0">
                <a:solidFill>
                  <a:schemeClr val="bg1"/>
                </a:solidFill>
                <a:latin typeface="Montserrat" pitchFamily="2" charset="77"/>
                <a:ea typeface="Segoe UI Historic" panose="020B0502040204020203" pitchFamily="34" charset="0"/>
                <a:cs typeface="Segoe UI Historic" panose="020B0502040204020203" pitchFamily="34" charset="0"/>
              </a:rPr>
              <a:t>Symmetry Partners, LLC, is an investment advisory firm registered with the Securities and Exchange Commission. The firm only transacts business in states where it is properly registered or excluded or exempted from registration requirements. No one should assume that future performance of any specific investment, investment strategy, product, or non-investment related content referred to directly or indirectly in this material will be profitable. As with any investment strategy, there is a possibility of profitability as well as loss. All data is from sources believed to be reliable but cannot be guaranteed or warranted. For additional information regarding Symmetry Partners, LLC please see disclosure at the end of this presentation labeled Important Information. Symmetry Partners is not affiliated with any firm mentioned in this material. </a:t>
            </a:r>
            <a:endParaRPr lang="en-US" sz="800" dirty="0">
              <a:latin typeface="Montserrat" pitchFamily="2" charset="77"/>
            </a:endParaRPr>
          </a:p>
        </p:txBody>
      </p:sp>
      <p:sp>
        <p:nvSpPr>
          <p:cNvPr id="13" name="Subtitle 4">
            <a:extLst>
              <a:ext uri="{FF2B5EF4-FFF2-40B4-BE49-F238E27FC236}">
                <a16:creationId xmlns:a16="http://schemas.microsoft.com/office/drawing/2014/main" id="{91A57D0B-78B5-FE45-9FB0-A787A55BEB4D}"/>
              </a:ext>
            </a:extLst>
          </p:cNvPr>
          <p:cNvSpPr>
            <a:spLocks noGrp="1"/>
          </p:cNvSpPr>
          <p:nvPr>
            <p:ph type="subTitle" idx="1"/>
          </p:nvPr>
        </p:nvSpPr>
        <p:spPr>
          <a:xfrm>
            <a:off x="1524000" y="4143053"/>
            <a:ext cx="9144000" cy="299456"/>
          </a:xfrm>
        </p:spPr>
        <p:txBody>
          <a:bodyPr>
            <a:noAutofit/>
          </a:bodyPr>
          <a:lstStyle/>
          <a:p>
            <a:r>
              <a:rPr lang="en-US" sz="1400" dirty="0">
                <a:solidFill>
                  <a:schemeClr val="bg1"/>
                </a:solidFill>
              </a:rPr>
              <a:t>Presented by:</a:t>
            </a:r>
          </a:p>
        </p:txBody>
      </p:sp>
      <p:sp>
        <p:nvSpPr>
          <p:cNvPr id="15" name="TextBox 14">
            <a:extLst>
              <a:ext uri="{FF2B5EF4-FFF2-40B4-BE49-F238E27FC236}">
                <a16:creationId xmlns:a16="http://schemas.microsoft.com/office/drawing/2014/main" id="{6E2915E5-9C4C-CA4B-8AD5-856658F6B701}"/>
              </a:ext>
            </a:extLst>
          </p:cNvPr>
          <p:cNvSpPr txBox="1"/>
          <p:nvPr/>
        </p:nvSpPr>
        <p:spPr>
          <a:xfrm>
            <a:off x="4060371" y="4488294"/>
            <a:ext cx="3993145" cy="1015663"/>
          </a:xfrm>
          <a:prstGeom prst="rect">
            <a:avLst/>
          </a:prstGeom>
          <a:noFill/>
        </p:spPr>
        <p:txBody>
          <a:bodyPr wrap="square" rtlCol="0">
            <a:spAutoFit/>
          </a:bodyPr>
          <a:lstStyle/>
          <a:p>
            <a:pPr algn="ctr">
              <a:spcBef>
                <a:spcPts val="600"/>
              </a:spcBef>
            </a:pPr>
            <a:r>
              <a:rPr lang="en-US" sz="2400" dirty="0">
                <a:solidFill>
                  <a:schemeClr val="bg1"/>
                </a:solidFill>
                <a:latin typeface="Montserrat Medium" pitchFamily="2" charset="77"/>
              </a:rPr>
              <a:t>Gabe Hathorn CIMA®</a:t>
            </a:r>
            <a:br>
              <a:rPr lang="en-US" dirty="0">
                <a:solidFill>
                  <a:schemeClr val="bg1"/>
                </a:solidFill>
                <a:latin typeface="Montserrat Medium" pitchFamily="2" charset="77"/>
              </a:rPr>
            </a:br>
            <a:r>
              <a:rPr lang="en-US" dirty="0">
                <a:solidFill>
                  <a:schemeClr val="bg1"/>
                </a:solidFill>
                <a:latin typeface="Montserrat Medium" pitchFamily="2" charset="77"/>
              </a:rPr>
              <a:t>Sr Regional Director</a:t>
            </a:r>
            <a:br>
              <a:rPr lang="en-US" dirty="0">
                <a:solidFill>
                  <a:schemeClr val="bg1"/>
                </a:solidFill>
                <a:latin typeface="Montserrat Medium" pitchFamily="2" charset="77"/>
              </a:rPr>
            </a:br>
            <a:r>
              <a:rPr lang="en-US" dirty="0">
                <a:solidFill>
                  <a:schemeClr val="bg1"/>
                </a:solidFill>
                <a:latin typeface="Montserrat Medium" pitchFamily="2" charset="77"/>
              </a:rPr>
              <a:t>Symmetry Partners, LLC</a:t>
            </a:r>
          </a:p>
        </p:txBody>
      </p:sp>
    </p:spTree>
    <p:extLst>
      <p:ext uri="{BB962C8B-B14F-4D97-AF65-F5344CB8AC3E}">
        <p14:creationId xmlns:p14="http://schemas.microsoft.com/office/powerpoint/2010/main" val="169654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5CB7456F-5ADE-034A-B338-2EE12D1C31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7198"/>
          <a:stretch/>
        </p:blipFill>
        <p:spPr>
          <a:xfrm>
            <a:off x="0" y="0"/>
            <a:ext cx="5218456" cy="6858000"/>
          </a:xfrm>
          <a:prstGeom prst="rect">
            <a:avLst/>
          </a:prstGeom>
        </p:spPr>
      </p:pic>
      <p:sp>
        <p:nvSpPr>
          <p:cNvPr id="15" name="TextBox 14">
            <a:extLst>
              <a:ext uri="{FF2B5EF4-FFF2-40B4-BE49-F238E27FC236}">
                <a16:creationId xmlns:a16="http://schemas.microsoft.com/office/drawing/2014/main" id="{15833A89-3773-0643-86F7-316EBBBE2E6B}"/>
              </a:ext>
            </a:extLst>
          </p:cNvPr>
          <p:cNvSpPr txBox="1"/>
          <p:nvPr/>
        </p:nvSpPr>
        <p:spPr>
          <a:xfrm>
            <a:off x="838200" y="2558973"/>
            <a:ext cx="3753678" cy="1446550"/>
          </a:xfrm>
          <a:prstGeom prst="rect">
            <a:avLst/>
          </a:prstGeom>
          <a:noFill/>
        </p:spPr>
        <p:txBody>
          <a:bodyPr wrap="square" rtlCol="0">
            <a:spAutoFit/>
          </a:bodyPr>
          <a:lstStyle/>
          <a:p>
            <a:r>
              <a:rPr lang="en-US" sz="4400" dirty="0">
                <a:solidFill>
                  <a:schemeClr val="bg1"/>
                </a:solidFill>
                <a:latin typeface="Montserrat Medium" pitchFamily="2" charset="77"/>
              </a:rPr>
              <a:t>Benefits of Pairing </a:t>
            </a:r>
          </a:p>
        </p:txBody>
      </p:sp>
      <p:cxnSp>
        <p:nvCxnSpPr>
          <p:cNvPr id="16" name="Straight Connector 15">
            <a:extLst>
              <a:ext uri="{FF2B5EF4-FFF2-40B4-BE49-F238E27FC236}">
                <a16:creationId xmlns:a16="http://schemas.microsoft.com/office/drawing/2014/main" id="{BD81EF9A-3C74-2B43-8BA2-DD1F356046B2}"/>
              </a:ext>
            </a:extLst>
          </p:cNvPr>
          <p:cNvCxnSpPr>
            <a:cxnSpLocks/>
          </p:cNvCxnSpPr>
          <p:nvPr/>
        </p:nvCxnSpPr>
        <p:spPr>
          <a:xfrm>
            <a:off x="988261" y="4013056"/>
            <a:ext cx="3077817" cy="0"/>
          </a:xfrm>
          <a:prstGeom prst="line">
            <a:avLst/>
          </a:prstGeom>
          <a:ln w="38100">
            <a:solidFill>
              <a:srgbClr val="FCCE0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A6803C7-BCDA-2B46-ABBD-3981B4066661}"/>
              </a:ext>
            </a:extLst>
          </p:cNvPr>
          <p:cNvSpPr/>
          <p:nvPr/>
        </p:nvSpPr>
        <p:spPr>
          <a:xfrm>
            <a:off x="838200" y="6401545"/>
            <a:ext cx="2832827" cy="215444"/>
          </a:xfrm>
          <a:prstGeom prst="rect">
            <a:avLst/>
          </a:prstGeom>
        </p:spPr>
        <p:txBody>
          <a:bodyPr wrap="none">
            <a:spAutoFit/>
          </a:bodyPr>
          <a:lstStyle/>
          <a:p>
            <a:r>
              <a:rPr lang="en-US" sz="800" b="1" dirty="0">
                <a:solidFill>
                  <a:schemeClr val="bg1"/>
                </a:solidFill>
                <a:latin typeface="Montserrat" pitchFamily="2" charset="77"/>
                <a:ea typeface="Segoe UI Historic" panose="020B0502040204020203" pitchFamily="34" charset="0"/>
                <a:cs typeface="Segoe UI Historic" panose="020B0502040204020203" pitchFamily="34" charset="0"/>
              </a:rPr>
              <a:t>For Advisor Use Only. Not for Public Distribution. </a:t>
            </a:r>
            <a:endParaRPr lang="en-US" sz="800" dirty="0">
              <a:solidFill>
                <a:schemeClr val="bg1"/>
              </a:solidFill>
            </a:endParaRPr>
          </a:p>
        </p:txBody>
      </p:sp>
      <p:grpSp>
        <p:nvGrpSpPr>
          <p:cNvPr id="10" name="Group 9">
            <a:extLst>
              <a:ext uri="{FF2B5EF4-FFF2-40B4-BE49-F238E27FC236}">
                <a16:creationId xmlns:a16="http://schemas.microsoft.com/office/drawing/2014/main" id="{96A91885-84EC-4CCE-AA96-9FAC0CB9C2B5}"/>
              </a:ext>
            </a:extLst>
          </p:cNvPr>
          <p:cNvGrpSpPr/>
          <p:nvPr/>
        </p:nvGrpSpPr>
        <p:grpSpPr>
          <a:xfrm>
            <a:off x="5536324" y="1575514"/>
            <a:ext cx="6277305" cy="3504346"/>
            <a:chOff x="5536324" y="1575514"/>
            <a:chExt cx="6277305" cy="3504346"/>
          </a:xfrm>
        </p:grpSpPr>
        <p:pic>
          <p:nvPicPr>
            <p:cNvPr id="4" name="Picture 3">
              <a:extLst>
                <a:ext uri="{FF2B5EF4-FFF2-40B4-BE49-F238E27FC236}">
                  <a16:creationId xmlns:a16="http://schemas.microsoft.com/office/drawing/2014/main" id="{5AF91DB9-BAC8-4947-A710-F016AAEF17E0}"/>
                </a:ext>
              </a:extLst>
            </p:cNvPr>
            <p:cNvPicPr>
              <a:picLocks noChangeAspect="1"/>
            </p:cNvPicPr>
            <p:nvPr/>
          </p:nvPicPr>
          <p:blipFill>
            <a:blip r:embed="rId4"/>
            <a:stretch>
              <a:fillRect/>
            </a:stretch>
          </p:blipFill>
          <p:spPr>
            <a:xfrm>
              <a:off x="5536324" y="2081465"/>
              <a:ext cx="6277305" cy="2998395"/>
            </a:xfrm>
            <a:prstGeom prst="rect">
              <a:avLst/>
            </a:prstGeom>
          </p:spPr>
        </p:pic>
        <p:sp>
          <p:nvSpPr>
            <p:cNvPr id="8" name="TextBox 7">
              <a:extLst>
                <a:ext uri="{FF2B5EF4-FFF2-40B4-BE49-F238E27FC236}">
                  <a16:creationId xmlns:a16="http://schemas.microsoft.com/office/drawing/2014/main" id="{D07A91C6-1511-436A-9412-7E4AF97E059D}"/>
                </a:ext>
              </a:extLst>
            </p:cNvPr>
            <p:cNvSpPr txBox="1"/>
            <p:nvPr/>
          </p:nvSpPr>
          <p:spPr>
            <a:xfrm>
              <a:off x="5536324" y="1575514"/>
              <a:ext cx="2820543" cy="369332"/>
            </a:xfrm>
            <a:prstGeom prst="rect">
              <a:avLst/>
            </a:prstGeom>
            <a:noFill/>
          </p:spPr>
          <p:txBody>
            <a:bodyPr wrap="square" rtlCol="0">
              <a:spAutoFit/>
            </a:bodyPr>
            <a:lstStyle/>
            <a:p>
              <a:r>
                <a:rPr lang="en-US" dirty="0"/>
                <a:t>Symmetry Panoramic</a:t>
              </a:r>
            </a:p>
          </p:txBody>
        </p:sp>
        <p:sp>
          <p:nvSpPr>
            <p:cNvPr id="12" name="TextBox 11">
              <a:extLst>
                <a:ext uri="{FF2B5EF4-FFF2-40B4-BE49-F238E27FC236}">
                  <a16:creationId xmlns:a16="http://schemas.microsoft.com/office/drawing/2014/main" id="{2C86D8E8-601D-4557-91B4-3706CF2AAB36}"/>
                </a:ext>
              </a:extLst>
            </p:cNvPr>
            <p:cNvSpPr txBox="1"/>
            <p:nvPr/>
          </p:nvSpPr>
          <p:spPr>
            <a:xfrm>
              <a:off x="9040383" y="1581281"/>
              <a:ext cx="2468446" cy="369332"/>
            </a:xfrm>
            <a:prstGeom prst="rect">
              <a:avLst/>
            </a:prstGeom>
            <a:noFill/>
          </p:spPr>
          <p:txBody>
            <a:bodyPr wrap="square" rtlCol="0">
              <a:spAutoFit/>
            </a:bodyPr>
            <a:lstStyle/>
            <a:p>
              <a:r>
                <a:rPr lang="en-US" dirty="0"/>
                <a:t>Dynamic Manager</a:t>
              </a:r>
            </a:p>
          </p:txBody>
        </p:sp>
      </p:grpSp>
      <p:sp>
        <p:nvSpPr>
          <p:cNvPr id="9" name="TextBox 8">
            <a:extLst>
              <a:ext uri="{FF2B5EF4-FFF2-40B4-BE49-F238E27FC236}">
                <a16:creationId xmlns:a16="http://schemas.microsoft.com/office/drawing/2014/main" id="{179F2CB5-6828-42A7-9A06-84E2BF018621}"/>
              </a:ext>
            </a:extLst>
          </p:cNvPr>
          <p:cNvSpPr txBox="1"/>
          <p:nvPr/>
        </p:nvSpPr>
        <p:spPr>
          <a:xfrm>
            <a:off x="838200" y="4389243"/>
            <a:ext cx="4698124" cy="369332"/>
          </a:xfrm>
          <a:prstGeom prst="rect">
            <a:avLst/>
          </a:prstGeom>
          <a:noFill/>
        </p:spPr>
        <p:txBody>
          <a:bodyPr wrap="square" rtlCol="0">
            <a:spAutoFit/>
          </a:bodyPr>
          <a:lstStyle/>
          <a:p>
            <a:r>
              <a:rPr lang="en-US" dirty="0">
                <a:solidFill>
                  <a:schemeClr val="bg1"/>
                </a:solidFill>
              </a:rPr>
              <a:t>Complimentary Holdings</a:t>
            </a:r>
          </a:p>
        </p:txBody>
      </p:sp>
    </p:spTree>
    <p:extLst>
      <p:ext uri="{BB962C8B-B14F-4D97-AF65-F5344CB8AC3E}">
        <p14:creationId xmlns:p14="http://schemas.microsoft.com/office/powerpoint/2010/main" val="5397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026D-4ACE-C5C8-56C8-9943B233386A}"/>
              </a:ext>
            </a:extLst>
          </p:cNvPr>
          <p:cNvSpPr>
            <a:spLocks noGrp="1"/>
          </p:cNvSpPr>
          <p:nvPr>
            <p:ph type="title"/>
          </p:nvPr>
        </p:nvSpPr>
        <p:spPr/>
        <p:txBody>
          <a:bodyPr/>
          <a:lstStyle/>
          <a:p>
            <a:r>
              <a:rPr lang="en-US" dirty="0"/>
              <a:t>Styles Can Change Quickly</a:t>
            </a:r>
          </a:p>
        </p:txBody>
      </p:sp>
      <p:pic>
        <p:nvPicPr>
          <p:cNvPr id="5" name="Content Placeholder 4">
            <a:extLst>
              <a:ext uri="{FF2B5EF4-FFF2-40B4-BE49-F238E27FC236}">
                <a16:creationId xmlns:a16="http://schemas.microsoft.com/office/drawing/2014/main" id="{3B75AB99-8807-6D1E-C993-0439DE016069}"/>
              </a:ext>
            </a:extLst>
          </p:cNvPr>
          <p:cNvPicPr>
            <a:picLocks noGrp="1" noChangeAspect="1"/>
          </p:cNvPicPr>
          <p:nvPr>
            <p:ph idx="1"/>
          </p:nvPr>
        </p:nvPicPr>
        <p:blipFill>
          <a:blip r:embed="rId2"/>
          <a:stretch>
            <a:fillRect/>
          </a:stretch>
        </p:blipFill>
        <p:spPr>
          <a:xfrm>
            <a:off x="1938684" y="1682007"/>
            <a:ext cx="8314631" cy="4723556"/>
          </a:xfrm>
        </p:spPr>
      </p:pic>
    </p:spTree>
    <p:extLst>
      <p:ext uri="{BB962C8B-B14F-4D97-AF65-F5344CB8AC3E}">
        <p14:creationId xmlns:p14="http://schemas.microsoft.com/office/powerpoint/2010/main" val="524420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5CB7456F-5ADE-034A-B338-2EE12D1C31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7198"/>
          <a:stretch/>
        </p:blipFill>
        <p:spPr>
          <a:xfrm>
            <a:off x="0" y="0"/>
            <a:ext cx="5218456" cy="6858000"/>
          </a:xfrm>
          <a:prstGeom prst="rect">
            <a:avLst/>
          </a:prstGeom>
        </p:spPr>
      </p:pic>
      <p:sp>
        <p:nvSpPr>
          <p:cNvPr id="15" name="TextBox 14">
            <a:extLst>
              <a:ext uri="{FF2B5EF4-FFF2-40B4-BE49-F238E27FC236}">
                <a16:creationId xmlns:a16="http://schemas.microsoft.com/office/drawing/2014/main" id="{15833A89-3773-0643-86F7-316EBBBE2E6B}"/>
              </a:ext>
            </a:extLst>
          </p:cNvPr>
          <p:cNvSpPr txBox="1"/>
          <p:nvPr/>
        </p:nvSpPr>
        <p:spPr>
          <a:xfrm>
            <a:off x="838200" y="2558973"/>
            <a:ext cx="3753678" cy="1446550"/>
          </a:xfrm>
          <a:prstGeom prst="rect">
            <a:avLst/>
          </a:prstGeom>
          <a:noFill/>
        </p:spPr>
        <p:txBody>
          <a:bodyPr wrap="square" rtlCol="0">
            <a:spAutoFit/>
          </a:bodyPr>
          <a:lstStyle/>
          <a:p>
            <a:r>
              <a:rPr lang="en-US" sz="4400" dirty="0">
                <a:solidFill>
                  <a:schemeClr val="bg1"/>
                </a:solidFill>
                <a:latin typeface="Montserrat Medium" pitchFamily="2" charset="77"/>
              </a:rPr>
              <a:t>Benefits of Pairing</a:t>
            </a:r>
          </a:p>
        </p:txBody>
      </p:sp>
      <p:cxnSp>
        <p:nvCxnSpPr>
          <p:cNvPr id="16" name="Straight Connector 15">
            <a:extLst>
              <a:ext uri="{FF2B5EF4-FFF2-40B4-BE49-F238E27FC236}">
                <a16:creationId xmlns:a16="http://schemas.microsoft.com/office/drawing/2014/main" id="{BD81EF9A-3C74-2B43-8BA2-DD1F356046B2}"/>
              </a:ext>
            </a:extLst>
          </p:cNvPr>
          <p:cNvCxnSpPr>
            <a:cxnSpLocks/>
          </p:cNvCxnSpPr>
          <p:nvPr/>
        </p:nvCxnSpPr>
        <p:spPr>
          <a:xfrm>
            <a:off x="967241" y="3992035"/>
            <a:ext cx="3077817" cy="0"/>
          </a:xfrm>
          <a:prstGeom prst="line">
            <a:avLst/>
          </a:prstGeom>
          <a:ln w="38100">
            <a:solidFill>
              <a:srgbClr val="FCCE0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A6803C7-BCDA-2B46-ABBD-3981B4066661}"/>
              </a:ext>
            </a:extLst>
          </p:cNvPr>
          <p:cNvSpPr/>
          <p:nvPr/>
        </p:nvSpPr>
        <p:spPr>
          <a:xfrm>
            <a:off x="838200" y="6401545"/>
            <a:ext cx="2832827" cy="215444"/>
          </a:xfrm>
          <a:prstGeom prst="rect">
            <a:avLst/>
          </a:prstGeom>
        </p:spPr>
        <p:txBody>
          <a:bodyPr wrap="none">
            <a:spAutoFit/>
          </a:bodyPr>
          <a:lstStyle/>
          <a:p>
            <a:r>
              <a:rPr lang="en-US" sz="800" b="1" dirty="0">
                <a:solidFill>
                  <a:schemeClr val="bg1"/>
                </a:solidFill>
                <a:latin typeface="Montserrat" pitchFamily="2" charset="77"/>
                <a:ea typeface="Segoe UI Historic" panose="020B0502040204020203" pitchFamily="34" charset="0"/>
                <a:cs typeface="Segoe UI Historic" panose="020B0502040204020203" pitchFamily="34" charset="0"/>
              </a:rPr>
              <a:t>For Advisor Use Only. Not for Public Distribution. </a:t>
            </a:r>
            <a:endParaRPr lang="en-US" sz="800" dirty="0">
              <a:solidFill>
                <a:schemeClr val="bg1"/>
              </a:solidFill>
            </a:endParaRPr>
          </a:p>
        </p:txBody>
      </p:sp>
      <p:pic>
        <p:nvPicPr>
          <p:cNvPr id="6" name="Picture 5">
            <a:extLst>
              <a:ext uri="{FF2B5EF4-FFF2-40B4-BE49-F238E27FC236}">
                <a16:creationId xmlns:a16="http://schemas.microsoft.com/office/drawing/2014/main" id="{36E5F874-6BE7-4B84-A0FE-67B4BEB5778D}"/>
              </a:ext>
            </a:extLst>
          </p:cNvPr>
          <p:cNvPicPr>
            <a:picLocks noChangeAspect="1"/>
          </p:cNvPicPr>
          <p:nvPr/>
        </p:nvPicPr>
        <p:blipFill>
          <a:blip r:embed="rId4"/>
          <a:stretch>
            <a:fillRect/>
          </a:stretch>
        </p:blipFill>
        <p:spPr>
          <a:xfrm>
            <a:off x="5536225" y="1889046"/>
            <a:ext cx="5717628" cy="2878736"/>
          </a:xfrm>
          <a:prstGeom prst="rect">
            <a:avLst/>
          </a:prstGeom>
        </p:spPr>
      </p:pic>
      <p:sp>
        <p:nvSpPr>
          <p:cNvPr id="2" name="TextBox 1">
            <a:extLst>
              <a:ext uri="{FF2B5EF4-FFF2-40B4-BE49-F238E27FC236}">
                <a16:creationId xmlns:a16="http://schemas.microsoft.com/office/drawing/2014/main" id="{D632ACE6-9D53-427F-BCB6-3D1967210579}"/>
              </a:ext>
            </a:extLst>
          </p:cNvPr>
          <p:cNvSpPr txBox="1"/>
          <p:nvPr/>
        </p:nvSpPr>
        <p:spPr>
          <a:xfrm>
            <a:off x="967241" y="4405194"/>
            <a:ext cx="4624551" cy="369332"/>
          </a:xfrm>
          <a:prstGeom prst="rect">
            <a:avLst/>
          </a:prstGeom>
          <a:noFill/>
        </p:spPr>
        <p:txBody>
          <a:bodyPr wrap="square" rtlCol="0">
            <a:spAutoFit/>
          </a:bodyPr>
          <a:lstStyle/>
          <a:p>
            <a:r>
              <a:rPr lang="en-US" dirty="0">
                <a:solidFill>
                  <a:schemeClr val="bg1"/>
                </a:solidFill>
              </a:rPr>
              <a:t>Geographic Weights</a:t>
            </a:r>
          </a:p>
        </p:txBody>
      </p:sp>
    </p:spTree>
    <p:extLst>
      <p:ext uri="{BB962C8B-B14F-4D97-AF65-F5344CB8AC3E}">
        <p14:creationId xmlns:p14="http://schemas.microsoft.com/office/powerpoint/2010/main" val="235578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107F8-2523-A341-B008-497163647164}"/>
              </a:ext>
            </a:extLst>
          </p:cNvPr>
          <p:cNvSpPr>
            <a:spLocks noGrp="1"/>
          </p:cNvSpPr>
          <p:nvPr>
            <p:ph type="title"/>
          </p:nvPr>
        </p:nvSpPr>
        <p:spPr/>
        <p:txBody>
          <a:bodyPr/>
          <a:lstStyle/>
          <a:p>
            <a:r>
              <a:rPr lang="en-US" dirty="0"/>
              <a:t>Symmetry – </a:t>
            </a:r>
            <a:r>
              <a:rPr lang="en-US" dirty="0" err="1"/>
              <a:t>PrecisionCore</a:t>
            </a:r>
            <a:r>
              <a:rPr lang="en-US" dirty="0"/>
              <a:t> ETF Pairings</a:t>
            </a:r>
          </a:p>
        </p:txBody>
      </p:sp>
      <p:sp>
        <p:nvSpPr>
          <p:cNvPr id="3" name="Content Placeholder 2">
            <a:extLst>
              <a:ext uri="{FF2B5EF4-FFF2-40B4-BE49-F238E27FC236}">
                <a16:creationId xmlns:a16="http://schemas.microsoft.com/office/drawing/2014/main" id="{5FBE962F-510C-5B4D-A9AD-DD7100FE4875}"/>
              </a:ext>
            </a:extLst>
          </p:cNvPr>
          <p:cNvSpPr>
            <a:spLocks noGrp="1"/>
          </p:cNvSpPr>
          <p:nvPr>
            <p:ph idx="1"/>
          </p:nvPr>
        </p:nvSpPr>
        <p:spPr/>
        <p:txBody>
          <a:bodyPr>
            <a:normAutofit/>
          </a:bodyPr>
          <a:lstStyle/>
          <a:p>
            <a:r>
              <a:rPr lang="en-US" dirty="0" err="1">
                <a:latin typeface="Montserrat Medium" pitchFamily="2" charset="77"/>
              </a:rPr>
              <a:t>PrecisionCore</a:t>
            </a:r>
            <a:r>
              <a:rPr lang="en-US" dirty="0">
                <a:latin typeface="Montserrat Medium" pitchFamily="2" charset="77"/>
              </a:rPr>
              <a:t> ETF Portfolios pair well with SMA managers</a:t>
            </a:r>
          </a:p>
          <a:p>
            <a:pPr lvl="1"/>
            <a:r>
              <a:rPr lang="en-US" dirty="0"/>
              <a:t>Long-term asset allocation beta portfolio with factor tilts</a:t>
            </a:r>
          </a:p>
          <a:p>
            <a:pPr lvl="1"/>
            <a:r>
              <a:rPr lang="en-US" dirty="0"/>
              <a:t>High ex-US allocation (currently 45%)</a:t>
            </a:r>
          </a:p>
          <a:p>
            <a:pPr lvl="1"/>
            <a:r>
              <a:rPr lang="en-US" dirty="0"/>
              <a:t>Most SMA managers excel in US (ex-US use mostly ADR)</a:t>
            </a:r>
          </a:p>
          <a:p>
            <a:pPr lvl="1"/>
            <a:r>
              <a:rPr lang="en-US" dirty="0"/>
              <a:t>Adding SMA to PC brings up US allocation to desired level (70/30 for example)</a:t>
            </a:r>
          </a:p>
          <a:p>
            <a:pPr lvl="1">
              <a:spcAft>
                <a:spcPts val="600"/>
              </a:spcAft>
            </a:pPr>
            <a:r>
              <a:rPr lang="en-US" dirty="0"/>
              <a:t>Similar cost structure	</a:t>
            </a:r>
          </a:p>
          <a:p>
            <a:pPr lvl="2">
              <a:spcAft>
                <a:spcPts val="600"/>
              </a:spcAft>
            </a:pPr>
            <a:r>
              <a:rPr lang="en-US" dirty="0"/>
              <a:t>Manager fee – 25 bps</a:t>
            </a:r>
          </a:p>
          <a:p>
            <a:pPr lvl="2">
              <a:spcAft>
                <a:spcPts val="600"/>
              </a:spcAft>
            </a:pPr>
            <a:r>
              <a:rPr lang="en-US" dirty="0"/>
              <a:t>Expense Ratio – 14 bps</a:t>
            </a:r>
          </a:p>
          <a:p>
            <a:pPr marL="457200" lvl="1" indent="0">
              <a:spcAft>
                <a:spcPts val="600"/>
              </a:spcAft>
              <a:buNone/>
            </a:pPr>
            <a:endParaRPr lang="en-US" dirty="0"/>
          </a:p>
        </p:txBody>
      </p:sp>
      <p:cxnSp>
        <p:nvCxnSpPr>
          <p:cNvPr id="4" name="Straight Connector 3">
            <a:extLst>
              <a:ext uri="{FF2B5EF4-FFF2-40B4-BE49-F238E27FC236}">
                <a16:creationId xmlns:a16="http://schemas.microsoft.com/office/drawing/2014/main" id="{D00B86A4-9D98-7E42-9CD0-1D399EF1B89C}"/>
              </a:ext>
            </a:extLst>
          </p:cNvPr>
          <p:cNvCxnSpPr>
            <a:cxnSpLocks/>
          </p:cNvCxnSpPr>
          <p:nvPr/>
        </p:nvCxnSpPr>
        <p:spPr>
          <a:xfrm>
            <a:off x="937993" y="965150"/>
            <a:ext cx="7376951" cy="0"/>
          </a:xfrm>
          <a:prstGeom prst="line">
            <a:avLst/>
          </a:prstGeom>
          <a:ln w="38100">
            <a:solidFill>
              <a:srgbClr val="00C4B3"/>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3A65AD7-09F2-994E-8848-DC9864FB0BE6}"/>
              </a:ext>
            </a:extLst>
          </p:cNvPr>
          <p:cNvSpPr/>
          <p:nvPr/>
        </p:nvSpPr>
        <p:spPr>
          <a:xfrm>
            <a:off x="838200" y="6401545"/>
            <a:ext cx="2832827" cy="215444"/>
          </a:xfrm>
          <a:prstGeom prst="rect">
            <a:avLst/>
          </a:prstGeom>
        </p:spPr>
        <p:txBody>
          <a:bodyPr wrap="none">
            <a:spAutoFit/>
          </a:bodyPr>
          <a:lstStyle/>
          <a:p>
            <a:r>
              <a:rPr lang="en-US" sz="800" b="1" dirty="0">
                <a:latin typeface="Montserrat" pitchFamily="2" charset="77"/>
                <a:ea typeface="Segoe UI Historic" panose="020B0502040204020203" pitchFamily="34" charset="0"/>
                <a:cs typeface="Segoe UI Historic" panose="020B0502040204020203" pitchFamily="34" charset="0"/>
              </a:rPr>
              <a:t>For Advisor Use Only. Not for Public Distribution. </a:t>
            </a:r>
            <a:endParaRPr lang="en-US" sz="800" dirty="0"/>
          </a:p>
        </p:txBody>
      </p:sp>
    </p:spTree>
    <p:extLst>
      <p:ext uri="{BB962C8B-B14F-4D97-AF65-F5344CB8AC3E}">
        <p14:creationId xmlns:p14="http://schemas.microsoft.com/office/powerpoint/2010/main" val="190389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5CB7456F-5ADE-034A-B338-2EE12D1C31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7198"/>
          <a:stretch/>
        </p:blipFill>
        <p:spPr>
          <a:xfrm>
            <a:off x="0" y="0"/>
            <a:ext cx="5218456" cy="6858000"/>
          </a:xfrm>
          <a:prstGeom prst="rect">
            <a:avLst/>
          </a:prstGeom>
        </p:spPr>
      </p:pic>
      <p:sp>
        <p:nvSpPr>
          <p:cNvPr id="13" name="TextBox 12">
            <a:extLst>
              <a:ext uri="{FF2B5EF4-FFF2-40B4-BE49-F238E27FC236}">
                <a16:creationId xmlns:a16="http://schemas.microsoft.com/office/drawing/2014/main" id="{088F4FBA-EE0E-864C-BF7D-B8C382BC3D8B}"/>
              </a:ext>
            </a:extLst>
          </p:cNvPr>
          <p:cNvSpPr txBox="1"/>
          <p:nvPr/>
        </p:nvSpPr>
        <p:spPr>
          <a:xfrm>
            <a:off x="5430078" y="2025573"/>
            <a:ext cx="6181344" cy="4524315"/>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rgbClr val="003A5D"/>
                </a:solidFill>
                <a:latin typeface="Montserrat Medium" pitchFamily="2" charset="77"/>
              </a:rPr>
              <a:t>Schedule a 30 Minute Webinar/Call with us to learn more</a:t>
            </a:r>
          </a:p>
          <a:p>
            <a:pPr marL="457200" indent="-457200">
              <a:buFont typeface="Arial" panose="020B0604020202020204" pitchFamily="34" charset="0"/>
              <a:buChar char="•"/>
            </a:pPr>
            <a:endParaRPr lang="en-US" sz="2400" dirty="0">
              <a:solidFill>
                <a:srgbClr val="003A5D"/>
              </a:solidFill>
              <a:latin typeface="Montserrat Medium" pitchFamily="2" charset="77"/>
            </a:endParaRPr>
          </a:p>
          <a:p>
            <a:pPr marL="457200" indent="-457200">
              <a:buFont typeface="Arial" panose="020B0604020202020204" pitchFamily="34" charset="0"/>
              <a:buChar char="•"/>
            </a:pPr>
            <a:r>
              <a:rPr lang="en-US" sz="2400" dirty="0">
                <a:solidFill>
                  <a:srgbClr val="003A5D"/>
                </a:solidFill>
                <a:latin typeface="Montserrat Medium" pitchFamily="2" charset="77"/>
              </a:rPr>
              <a:t>Visit </a:t>
            </a:r>
            <a:r>
              <a:rPr lang="en-US" sz="2400" dirty="0">
                <a:solidFill>
                  <a:srgbClr val="003A5D"/>
                </a:solidFill>
                <a:latin typeface="Montserrat Medium" pitchFamily="2" charset="77"/>
                <a:hlinkClick r:id="rId4"/>
              </a:rPr>
              <a:t>www.symmetrypartners.com</a:t>
            </a:r>
            <a:r>
              <a:rPr lang="en-US" sz="2400" dirty="0">
                <a:solidFill>
                  <a:srgbClr val="003A5D"/>
                </a:solidFill>
                <a:latin typeface="Montserrat Medium" pitchFamily="2" charset="77"/>
              </a:rPr>
              <a:t> Sign up for access to My Symmetry</a:t>
            </a:r>
            <a:br>
              <a:rPr lang="en-US" sz="2400" dirty="0">
                <a:solidFill>
                  <a:srgbClr val="003A5D"/>
                </a:solidFill>
                <a:latin typeface="Montserrat Medium" pitchFamily="2" charset="77"/>
              </a:rPr>
            </a:br>
            <a:r>
              <a:rPr lang="en-US" sz="2400" dirty="0">
                <a:solidFill>
                  <a:srgbClr val="003A5D"/>
                </a:solidFill>
                <a:latin typeface="Montserrat Medium" pitchFamily="2" charset="77"/>
              </a:rPr>
              <a:t>- our Advisor Portal</a:t>
            </a:r>
          </a:p>
          <a:p>
            <a:endParaRPr lang="en-US" sz="2400" dirty="0">
              <a:solidFill>
                <a:srgbClr val="003A5D"/>
              </a:solidFill>
              <a:latin typeface="Montserrat Medium" pitchFamily="2" charset="77"/>
            </a:endParaRPr>
          </a:p>
          <a:p>
            <a:pPr marL="457200" indent="-457200">
              <a:buFont typeface="Arial" panose="020B0604020202020204" pitchFamily="34" charset="0"/>
              <a:buChar char="•"/>
            </a:pPr>
            <a:r>
              <a:rPr lang="en-US" sz="2400" dirty="0">
                <a:solidFill>
                  <a:srgbClr val="003A5D"/>
                </a:solidFill>
                <a:latin typeface="Montserrat Medium" pitchFamily="2" charset="77"/>
              </a:rPr>
              <a:t>Gabe Hathorn</a:t>
            </a:r>
          </a:p>
          <a:p>
            <a:pPr marL="457200" indent="-457200">
              <a:buFont typeface="Arial" panose="020B0604020202020204" pitchFamily="34" charset="0"/>
              <a:buChar char="•"/>
            </a:pPr>
            <a:r>
              <a:rPr lang="en-US" sz="2400" dirty="0">
                <a:solidFill>
                  <a:srgbClr val="003A5D"/>
                </a:solidFill>
                <a:latin typeface="Montserrat Medium" pitchFamily="2" charset="77"/>
              </a:rPr>
              <a:t>860-500-3503</a:t>
            </a:r>
          </a:p>
          <a:p>
            <a:pPr marL="457200" indent="-457200">
              <a:buFont typeface="Arial" panose="020B0604020202020204" pitchFamily="34" charset="0"/>
              <a:buChar char="•"/>
            </a:pPr>
            <a:r>
              <a:rPr lang="en-US" sz="2400" dirty="0">
                <a:solidFill>
                  <a:srgbClr val="003A5D"/>
                </a:solidFill>
                <a:latin typeface="Montserrat Medium" pitchFamily="2" charset="77"/>
              </a:rPr>
              <a:t>800-786-3309 x2</a:t>
            </a:r>
          </a:p>
          <a:p>
            <a:pPr marL="457200" indent="-457200">
              <a:buFont typeface="Arial" panose="020B0604020202020204" pitchFamily="34" charset="0"/>
              <a:buChar char="•"/>
            </a:pPr>
            <a:r>
              <a:rPr lang="en-US" sz="2400" dirty="0">
                <a:solidFill>
                  <a:srgbClr val="003A5D"/>
                </a:solidFill>
                <a:latin typeface="Montserrat Medium" pitchFamily="2" charset="77"/>
                <a:hlinkClick r:id="rId5"/>
              </a:rPr>
              <a:t>ghathorn@symmetrypartners.com</a:t>
            </a:r>
            <a:endParaRPr lang="en-US" sz="2400" dirty="0">
              <a:solidFill>
                <a:srgbClr val="003A5D"/>
              </a:solidFill>
              <a:latin typeface="Montserrat Medium" pitchFamily="2" charset="77"/>
            </a:endParaRPr>
          </a:p>
          <a:p>
            <a:endParaRPr lang="en-US" sz="2400" dirty="0">
              <a:latin typeface="Montserrat Medium" pitchFamily="2" charset="77"/>
            </a:endParaRPr>
          </a:p>
        </p:txBody>
      </p:sp>
      <p:sp>
        <p:nvSpPr>
          <p:cNvPr id="15" name="TextBox 14">
            <a:extLst>
              <a:ext uri="{FF2B5EF4-FFF2-40B4-BE49-F238E27FC236}">
                <a16:creationId xmlns:a16="http://schemas.microsoft.com/office/drawing/2014/main" id="{15833A89-3773-0643-86F7-316EBBBE2E6B}"/>
              </a:ext>
            </a:extLst>
          </p:cNvPr>
          <p:cNvSpPr txBox="1"/>
          <p:nvPr/>
        </p:nvSpPr>
        <p:spPr>
          <a:xfrm>
            <a:off x="838200" y="2558973"/>
            <a:ext cx="3753678" cy="769441"/>
          </a:xfrm>
          <a:prstGeom prst="rect">
            <a:avLst/>
          </a:prstGeom>
          <a:noFill/>
        </p:spPr>
        <p:txBody>
          <a:bodyPr wrap="square" rtlCol="0">
            <a:spAutoFit/>
          </a:bodyPr>
          <a:lstStyle/>
          <a:p>
            <a:r>
              <a:rPr lang="en-US" sz="4400" dirty="0">
                <a:solidFill>
                  <a:schemeClr val="bg1"/>
                </a:solidFill>
                <a:latin typeface="Montserrat Medium" pitchFamily="2" charset="77"/>
              </a:rPr>
              <a:t>Next Steps</a:t>
            </a:r>
          </a:p>
        </p:txBody>
      </p:sp>
      <p:cxnSp>
        <p:nvCxnSpPr>
          <p:cNvPr id="16" name="Straight Connector 15">
            <a:extLst>
              <a:ext uri="{FF2B5EF4-FFF2-40B4-BE49-F238E27FC236}">
                <a16:creationId xmlns:a16="http://schemas.microsoft.com/office/drawing/2014/main" id="{BD81EF9A-3C74-2B43-8BA2-DD1F356046B2}"/>
              </a:ext>
            </a:extLst>
          </p:cNvPr>
          <p:cNvCxnSpPr>
            <a:cxnSpLocks/>
          </p:cNvCxnSpPr>
          <p:nvPr/>
        </p:nvCxnSpPr>
        <p:spPr>
          <a:xfrm>
            <a:off x="838200" y="3402374"/>
            <a:ext cx="3077817" cy="0"/>
          </a:xfrm>
          <a:prstGeom prst="line">
            <a:avLst/>
          </a:prstGeom>
          <a:ln w="38100">
            <a:solidFill>
              <a:srgbClr val="FCCE0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A6803C7-BCDA-2B46-ABBD-3981B4066661}"/>
              </a:ext>
            </a:extLst>
          </p:cNvPr>
          <p:cNvSpPr/>
          <p:nvPr/>
        </p:nvSpPr>
        <p:spPr>
          <a:xfrm>
            <a:off x="838200" y="6401545"/>
            <a:ext cx="2832827" cy="215444"/>
          </a:xfrm>
          <a:prstGeom prst="rect">
            <a:avLst/>
          </a:prstGeom>
        </p:spPr>
        <p:txBody>
          <a:bodyPr wrap="none">
            <a:spAutoFit/>
          </a:bodyPr>
          <a:lstStyle/>
          <a:p>
            <a:r>
              <a:rPr lang="en-US" sz="800" b="1" dirty="0">
                <a:solidFill>
                  <a:schemeClr val="bg1"/>
                </a:solidFill>
                <a:latin typeface="Montserrat" pitchFamily="2" charset="77"/>
                <a:ea typeface="Segoe UI Historic" panose="020B0502040204020203" pitchFamily="34" charset="0"/>
                <a:cs typeface="Segoe UI Historic" panose="020B0502040204020203" pitchFamily="34" charset="0"/>
              </a:rPr>
              <a:t>For Advisor Use Only. Not for Public Distribution. </a:t>
            </a:r>
            <a:endParaRPr lang="en-US" sz="800" dirty="0">
              <a:solidFill>
                <a:schemeClr val="bg1"/>
              </a:solidFill>
            </a:endParaRPr>
          </a:p>
        </p:txBody>
      </p:sp>
    </p:spTree>
    <p:extLst>
      <p:ext uri="{BB962C8B-B14F-4D97-AF65-F5344CB8AC3E}">
        <p14:creationId xmlns:p14="http://schemas.microsoft.com/office/powerpoint/2010/main" val="192360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5CB7456F-5ADE-034A-B338-2EE12D1C319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2A867FB-D013-F24E-ADF4-A0DE114E1440}"/>
              </a:ext>
            </a:extLst>
          </p:cNvPr>
          <p:cNvSpPr txBox="1"/>
          <p:nvPr/>
        </p:nvSpPr>
        <p:spPr>
          <a:xfrm>
            <a:off x="814356" y="4199843"/>
            <a:ext cx="10515600" cy="338554"/>
          </a:xfrm>
          <a:prstGeom prst="rect">
            <a:avLst/>
          </a:prstGeom>
          <a:noFill/>
        </p:spPr>
        <p:txBody>
          <a:bodyPr wrap="square" rtlCol="0">
            <a:spAutoFit/>
          </a:bodyPr>
          <a:lstStyle/>
          <a:p>
            <a:pPr algn="ctr"/>
            <a:r>
              <a:rPr lang="en-US" sz="800" dirty="0">
                <a:solidFill>
                  <a:schemeClr val="bg1"/>
                </a:solidFill>
                <a:latin typeface="Montserrat" pitchFamily="2" charset="77"/>
                <a:ea typeface="Segoe UI Historic" panose="020B0502040204020203" pitchFamily="34" charset="0"/>
                <a:cs typeface="Segoe UI Historic" panose="020B0502040204020203" pitchFamily="34" charset="0"/>
              </a:rPr>
              <a:t>“Scrappy,” the Symmetry bull is a symbol of our firm’s belief in the long-term power of markets.</a:t>
            </a:r>
          </a:p>
          <a:p>
            <a:pPr algn="ctr"/>
            <a:endParaRPr lang="en-US" sz="800" dirty="0">
              <a:solidFill>
                <a:schemeClr val="bg1"/>
              </a:solidFill>
              <a:latin typeface="Montserrat" pitchFamily="2" charset="77"/>
              <a:ea typeface="Segoe UI Historic" panose="020B0502040204020203" pitchFamily="34" charset="0"/>
              <a:cs typeface="Segoe UI Historic" panose="020B0502040204020203" pitchFamily="34" charset="0"/>
            </a:endParaRPr>
          </a:p>
        </p:txBody>
      </p:sp>
      <p:sp>
        <p:nvSpPr>
          <p:cNvPr id="5" name="Title 1">
            <a:extLst>
              <a:ext uri="{FF2B5EF4-FFF2-40B4-BE49-F238E27FC236}">
                <a16:creationId xmlns:a16="http://schemas.microsoft.com/office/drawing/2014/main" id="{AE89668C-0AC9-3B4C-BBF4-F9900A534061}"/>
              </a:ext>
            </a:extLst>
          </p:cNvPr>
          <p:cNvSpPr>
            <a:spLocks noGrp="1"/>
          </p:cNvSpPr>
          <p:nvPr>
            <p:ph type="title"/>
          </p:nvPr>
        </p:nvSpPr>
        <p:spPr>
          <a:xfrm>
            <a:off x="4258598" y="2283167"/>
            <a:ext cx="3674806" cy="1325563"/>
          </a:xfrm>
        </p:spPr>
        <p:txBody>
          <a:bodyPr>
            <a:normAutofit/>
          </a:bodyPr>
          <a:lstStyle/>
          <a:p>
            <a:r>
              <a:rPr lang="en-US" sz="4800" dirty="0">
                <a:solidFill>
                  <a:srgbClr val="F0F1F1"/>
                </a:solidFill>
              </a:rPr>
              <a:t>Thank You</a:t>
            </a:r>
          </a:p>
        </p:txBody>
      </p:sp>
      <p:cxnSp>
        <p:nvCxnSpPr>
          <p:cNvPr id="6" name="Straight Connector 5">
            <a:extLst>
              <a:ext uri="{FF2B5EF4-FFF2-40B4-BE49-F238E27FC236}">
                <a16:creationId xmlns:a16="http://schemas.microsoft.com/office/drawing/2014/main" id="{67A99E15-A4C1-5244-8894-A2B070A26F40}"/>
              </a:ext>
            </a:extLst>
          </p:cNvPr>
          <p:cNvCxnSpPr>
            <a:cxnSpLocks/>
          </p:cNvCxnSpPr>
          <p:nvPr/>
        </p:nvCxnSpPr>
        <p:spPr>
          <a:xfrm>
            <a:off x="4358391" y="3418065"/>
            <a:ext cx="3427530" cy="0"/>
          </a:xfrm>
          <a:prstGeom prst="line">
            <a:avLst/>
          </a:prstGeom>
          <a:ln w="38100">
            <a:solidFill>
              <a:srgbClr val="FCCE0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D744584-02F7-B14E-91D5-34E3A04F7C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8200" y="1850974"/>
            <a:ext cx="3143865" cy="2781860"/>
          </a:xfrm>
          <a:prstGeom prst="rect">
            <a:avLst/>
          </a:prstGeom>
        </p:spPr>
      </p:pic>
      <p:pic>
        <p:nvPicPr>
          <p:cNvPr id="10" name="Picture 9">
            <a:extLst>
              <a:ext uri="{FF2B5EF4-FFF2-40B4-BE49-F238E27FC236}">
                <a16:creationId xmlns:a16="http://schemas.microsoft.com/office/drawing/2014/main" id="{458FE1F5-89E9-924E-9AE4-4EAF2C3BAC5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42788" y="583259"/>
            <a:ext cx="2306424" cy="477542"/>
          </a:xfrm>
          <a:prstGeom prst="rect">
            <a:avLst/>
          </a:prstGeom>
        </p:spPr>
      </p:pic>
      <p:pic>
        <p:nvPicPr>
          <p:cNvPr id="11" name="Picture 10">
            <a:extLst>
              <a:ext uri="{FF2B5EF4-FFF2-40B4-BE49-F238E27FC236}">
                <a16:creationId xmlns:a16="http://schemas.microsoft.com/office/drawing/2014/main" id="{D664D955-3C10-0048-98CF-49985168A0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7933403" y="1850974"/>
            <a:ext cx="3427529" cy="2781860"/>
          </a:xfrm>
          <a:prstGeom prst="rect">
            <a:avLst/>
          </a:prstGeom>
        </p:spPr>
      </p:pic>
      <p:sp>
        <p:nvSpPr>
          <p:cNvPr id="13" name="Rectangle 12">
            <a:extLst>
              <a:ext uri="{FF2B5EF4-FFF2-40B4-BE49-F238E27FC236}">
                <a16:creationId xmlns:a16="http://schemas.microsoft.com/office/drawing/2014/main" id="{CE6C698A-2E80-B541-8CF2-5E87CFC0EDD3}"/>
              </a:ext>
            </a:extLst>
          </p:cNvPr>
          <p:cNvSpPr/>
          <p:nvPr/>
        </p:nvSpPr>
        <p:spPr>
          <a:xfrm>
            <a:off x="838200" y="6401545"/>
            <a:ext cx="2832827" cy="215444"/>
          </a:xfrm>
          <a:prstGeom prst="rect">
            <a:avLst/>
          </a:prstGeom>
        </p:spPr>
        <p:txBody>
          <a:bodyPr wrap="none">
            <a:spAutoFit/>
          </a:bodyPr>
          <a:lstStyle/>
          <a:p>
            <a:r>
              <a:rPr lang="en-US" sz="800" b="1" dirty="0">
                <a:solidFill>
                  <a:schemeClr val="bg1"/>
                </a:solidFill>
                <a:latin typeface="Montserrat" pitchFamily="2" charset="77"/>
                <a:ea typeface="Segoe UI Historic" panose="020B0502040204020203" pitchFamily="34" charset="0"/>
                <a:cs typeface="Segoe UI Historic" panose="020B0502040204020203" pitchFamily="34" charset="0"/>
              </a:rPr>
              <a:t>For Advisor Use Only. Not for Public Distribution. </a:t>
            </a:r>
            <a:endParaRPr lang="en-US" sz="800" dirty="0">
              <a:solidFill>
                <a:schemeClr val="bg1"/>
              </a:solidFill>
            </a:endParaRPr>
          </a:p>
        </p:txBody>
      </p:sp>
    </p:spTree>
    <p:extLst>
      <p:ext uri="{BB962C8B-B14F-4D97-AF65-F5344CB8AC3E}">
        <p14:creationId xmlns:p14="http://schemas.microsoft.com/office/powerpoint/2010/main" val="60417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ird&#10;&#10;Description automatically generated">
            <a:extLst>
              <a:ext uri="{FF2B5EF4-FFF2-40B4-BE49-F238E27FC236}">
                <a16:creationId xmlns:a16="http://schemas.microsoft.com/office/drawing/2014/main" id="{CDB6D87A-F668-2848-9F2F-FC2D9479B5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8976D5B-39B7-CB4B-B107-FF0AFF6E5C98}"/>
              </a:ext>
            </a:extLst>
          </p:cNvPr>
          <p:cNvSpPr>
            <a:spLocks noGrp="1"/>
          </p:cNvSpPr>
          <p:nvPr>
            <p:ph type="title"/>
          </p:nvPr>
        </p:nvSpPr>
        <p:spPr>
          <a:xfrm>
            <a:off x="838200" y="15503"/>
            <a:ext cx="10515600" cy="1325563"/>
          </a:xfrm>
        </p:spPr>
        <p:txBody>
          <a:bodyPr anchor="b">
            <a:normAutofit/>
          </a:bodyPr>
          <a:lstStyle/>
          <a:p>
            <a:r>
              <a:rPr lang="en-US" sz="1400" b="1" dirty="0">
                <a:solidFill>
                  <a:srgbClr val="F0F1F1"/>
                </a:solidFill>
              </a:rPr>
              <a:t>Important Information Symmetry Partners, LLC</a:t>
            </a:r>
            <a:endParaRPr lang="en-US" sz="1400" dirty="0">
              <a:solidFill>
                <a:srgbClr val="F0F1F1"/>
              </a:solidFill>
            </a:endParaRPr>
          </a:p>
        </p:txBody>
      </p:sp>
      <p:sp>
        <p:nvSpPr>
          <p:cNvPr id="3" name="Content Placeholder 2">
            <a:extLst>
              <a:ext uri="{FF2B5EF4-FFF2-40B4-BE49-F238E27FC236}">
                <a16:creationId xmlns:a16="http://schemas.microsoft.com/office/drawing/2014/main" id="{140CB34F-780E-244D-A7D9-DF454A5642C6}"/>
              </a:ext>
            </a:extLst>
          </p:cNvPr>
          <p:cNvSpPr>
            <a:spLocks noGrp="1"/>
          </p:cNvSpPr>
          <p:nvPr>
            <p:ph idx="1"/>
          </p:nvPr>
        </p:nvSpPr>
        <p:spPr>
          <a:xfrm>
            <a:off x="838200" y="1476002"/>
            <a:ext cx="10515600" cy="4827261"/>
          </a:xfrm>
        </p:spPr>
        <p:txBody>
          <a:bodyPr>
            <a:noAutofit/>
          </a:bodyPr>
          <a:lstStyle/>
          <a:p>
            <a:pPr marL="0" indent="0" algn="just">
              <a:lnSpc>
                <a:spcPct val="120000"/>
              </a:lnSpc>
              <a:buNone/>
            </a:pPr>
            <a:r>
              <a:rPr lang="en-US" sz="800" dirty="0">
                <a:solidFill>
                  <a:srgbClr val="F0F1F1"/>
                </a:solidFill>
                <a:cs typeface="Arial" panose="020B0604020202020204" pitchFamily="34" charset="0"/>
              </a:rPr>
              <a:t>Symmetry Partners, LLC is an investment advisory firm registered with the Securities and Exchange Commission. The firm only transacts business in states where it is properly registered, or exempted or excluded from registration requirements.  Symmetry charges an investment management fee for its services. All Symmetry fees can be found in the Symmetry ADV Part2A located on the website at  </a:t>
            </a:r>
            <a:r>
              <a:rPr lang="en-US" sz="800" dirty="0" err="1">
                <a:solidFill>
                  <a:srgbClr val="F0F1F1"/>
                </a:solidFill>
                <a:cs typeface="Arial" panose="020B0604020202020204" pitchFamily="34" charset="0"/>
              </a:rPr>
              <a:t>www.symmetrypartners.com</a:t>
            </a:r>
            <a:r>
              <a:rPr lang="en-US" sz="800" dirty="0">
                <a:solidFill>
                  <a:srgbClr val="F0F1F1"/>
                </a:solidFill>
                <a:cs typeface="Arial" panose="020B0604020202020204" pitchFamily="34" charset="0"/>
              </a:rPr>
              <a:t>. Past Performance does not guarantee future results. All data is from sources believed to be reliable but  cannot be guaranteed or warranted. Any chart that is presented in this presentation is for informational purposes only and should not be considered an all inclusive formula for security selection.  Different types of investments involve varying degrees of risk, and there can be no assurance that the future performance of any specific investment, investment strategy, or product,  or any non-investment related content, made reference to directly or indirectly in this material  will be profitable, or prove successful. As with any investment strategy, there is the possibility of profitability as well as loss. Due to various factors, including changing market conditions and/or applicable laws, the content may no longer be reflective of current opinions or positions.</a:t>
            </a:r>
          </a:p>
          <a:p>
            <a:pPr marL="0" indent="0" algn="just">
              <a:lnSpc>
                <a:spcPct val="120000"/>
              </a:lnSpc>
              <a:buNone/>
            </a:pPr>
            <a:r>
              <a:rPr lang="en-US" sz="800" dirty="0">
                <a:solidFill>
                  <a:srgbClr val="F0F1F1"/>
                </a:solidFill>
                <a:cs typeface="Arial" panose="020B0604020202020204" pitchFamily="34" charset="0"/>
              </a:rPr>
              <a:t>Diversification seeks to reduce volatility by spreading your investment dollars into various asset classes to add balance to your portfolio. Using this methodology, however, does not guarantee a profit or protection from loss in a declining market. Rebalancing assets can have tax consequences. If you sell assets in a taxable account you may have to pay tax on any gain resulting from the sale. Please consult your tax advisor.</a:t>
            </a:r>
          </a:p>
          <a:p>
            <a:pPr marL="0" indent="0" algn="just">
              <a:lnSpc>
                <a:spcPct val="120000"/>
              </a:lnSpc>
              <a:buNone/>
            </a:pPr>
            <a:r>
              <a:rPr lang="en-US" sz="800" dirty="0">
                <a:solidFill>
                  <a:srgbClr val="F0F1F1"/>
                </a:solidFill>
                <a:cs typeface="Arial" panose="020B0604020202020204" pitchFamily="34" charset="0"/>
              </a:rPr>
              <a:t>Any chart that is presented in this presentation is for informational purposes only and should not be considered an all inclusive formula for security selection.</a:t>
            </a:r>
          </a:p>
          <a:p>
            <a:pPr marL="0" indent="0" algn="just">
              <a:lnSpc>
                <a:spcPct val="120000"/>
              </a:lnSpc>
              <a:buNone/>
            </a:pPr>
            <a:r>
              <a:rPr lang="en-US" sz="800" dirty="0">
                <a:solidFill>
                  <a:srgbClr val="F0F1F1"/>
                </a:solidFill>
                <a:cs typeface="Arial" panose="020B0604020202020204" pitchFamily="34" charset="0"/>
              </a:rPr>
              <a:t>Symmetry Partners’ investment approach seeks enhanced returns by overweighting assets that exhibit characteristics that tend to be in accordance with one or more “factors” identified in academic research as historically associated with higher returns. Please be advised that adding these factors may not ensure increased return over a market weighted investment and may lead to underperformance relative to the benchmark over the investor’s time horizon. The factors Symmetry seeks to capture may change over time at its discretion. Currently, the major factors in equity markets used by Symmetry and some associated academic research are: the market risk premium (Sharpe, William F. “Capital Asset Prices: A Theory of Market Equilibrium under Conditions of Risk.” The Journal of Finance, Vol. 19, No. 3 (Sept. 1964), 425-442.), value (</a:t>
            </a:r>
            <a:r>
              <a:rPr lang="en-US" sz="800" dirty="0" err="1">
                <a:solidFill>
                  <a:srgbClr val="F0F1F1"/>
                </a:solidFill>
                <a:cs typeface="Arial" panose="020B0604020202020204" pitchFamily="34" charset="0"/>
              </a:rPr>
              <a:t>Fama</a:t>
            </a:r>
            <a:r>
              <a:rPr lang="en-US" sz="800" dirty="0">
                <a:solidFill>
                  <a:srgbClr val="F0F1F1"/>
                </a:solidFill>
                <a:cs typeface="Arial" panose="020B0604020202020204" pitchFamily="34" charset="0"/>
              </a:rPr>
              <a:t>, Eugene and Ken French. “Common risk factors in the returns on stocks and bonds.” Journal of Financial Economics, 33, (1993), 3-56.), small (</a:t>
            </a:r>
            <a:r>
              <a:rPr lang="en-US" sz="800" dirty="0" err="1">
                <a:solidFill>
                  <a:srgbClr val="F0F1F1"/>
                </a:solidFill>
                <a:cs typeface="Arial" panose="020B0604020202020204" pitchFamily="34" charset="0"/>
              </a:rPr>
              <a:t>Banz</a:t>
            </a:r>
            <a:r>
              <a:rPr lang="en-US" sz="800" dirty="0">
                <a:solidFill>
                  <a:srgbClr val="F0F1F1"/>
                </a:solidFill>
                <a:cs typeface="Arial" panose="020B0604020202020204" pitchFamily="34" charset="0"/>
              </a:rPr>
              <a:t>, Rolf W. “The Relationship Between Return and Market Value of Common Stocks.” Journal of Financial Economics, 9 (1981), 3-18.), profitability (</a:t>
            </a:r>
            <a:r>
              <a:rPr lang="en-US" sz="800" dirty="0" err="1">
                <a:solidFill>
                  <a:srgbClr val="F0F1F1"/>
                </a:solidFill>
                <a:cs typeface="Arial" panose="020B0604020202020204" pitchFamily="34" charset="0"/>
              </a:rPr>
              <a:t>Novy</a:t>
            </a:r>
            <a:r>
              <a:rPr lang="en-US" sz="800" dirty="0">
                <a:solidFill>
                  <a:srgbClr val="F0F1F1"/>
                </a:solidFill>
                <a:cs typeface="Arial" panose="020B0604020202020204" pitchFamily="34" charset="0"/>
              </a:rPr>
              <a:t>-Marx, Robert. “The Other Side of Value: The Gross Profitability Premium.” Journal of Financial Economics, 108(1), (2013), 1-28. ), quality (</a:t>
            </a:r>
            <a:r>
              <a:rPr lang="en-US" sz="800" dirty="0" err="1">
                <a:solidFill>
                  <a:srgbClr val="F0F1F1"/>
                </a:solidFill>
                <a:cs typeface="Arial" panose="020B0604020202020204" pitchFamily="34" charset="0"/>
              </a:rPr>
              <a:t>Asness</a:t>
            </a:r>
            <a:r>
              <a:rPr lang="en-US" sz="800" dirty="0">
                <a:solidFill>
                  <a:srgbClr val="F0F1F1"/>
                </a:solidFill>
                <a:cs typeface="Arial" panose="020B0604020202020204" pitchFamily="34" charset="0"/>
              </a:rPr>
              <a:t>, Clifford S.; Andrea </a:t>
            </a:r>
            <a:r>
              <a:rPr lang="en-US" sz="800" dirty="0" err="1">
                <a:solidFill>
                  <a:srgbClr val="F0F1F1"/>
                </a:solidFill>
                <a:cs typeface="Arial" panose="020B0604020202020204" pitchFamily="34" charset="0"/>
              </a:rPr>
              <a:t>Frazzini</a:t>
            </a:r>
            <a:r>
              <a:rPr lang="en-US" sz="800" dirty="0">
                <a:solidFill>
                  <a:srgbClr val="F0F1F1"/>
                </a:solidFill>
                <a:cs typeface="Arial" panose="020B0604020202020204" pitchFamily="34" charset="0"/>
              </a:rPr>
              <a:t>; and Lasse H. Pedersen. “Quality Minus Junk.” Working Paper.), momentum (</a:t>
            </a:r>
            <a:r>
              <a:rPr lang="en-US" sz="800" dirty="0" err="1">
                <a:solidFill>
                  <a:srgbClr val="F0F1F1"/>
                </a:solidFill>
                <a:cs typeface="Arial" panose="020B0604020202020204" pitchFamily="34" charset="0"/>
              </a:rPr>
              <a:t>Jegadeesh,Narasimhan</a:t>
            </a:r>
            <a:r>
              <a:rPr lang="en-US" sz="800" dirty="0">
                <a:solidFill>
                  <a:srgbClr val="F0F1F1"/>
                </a:solidFill>
                <a:cs typeface="Arial" panose="020B0604020202020204" pitchFamily="34" charset="0"/>
              </a:rPr>
              <a:t> and Sheridan Titman. “Returns to Buying Winners and Selling Losers: Implications for Stock Market Efficiency.” The Journal of Finance, Vol. 48, No. 1, (March 1993), 65-91), and minimum volatility (Ang, Andrew, Robert J. </a:t>
            </a:r>
            <a:r>
              <a:rPr lang="en-US" sz="800" dirty="0" err="1">
                <a:solidFill>
                  <a:srgbClr val="F0F1F1"/>
                </a:solidFill>
                <a:cs typeface="Arial" panose="020B0604020202020204" pitchFamily="34" charset="0"/>
              </a:rPr>
              <a:t>Hodrick</a:t>
            </a:r>
            <a:r>
              <a:rPr lang="en-US" sz="800" dirty="0">
                <a:solidFill>
                  <a:srgbClr val="F0F1F1"/>
                </a:solidFill>
                <a:cs typeface="Arial" panose="020B0604020202020204" pitchFamily="34" charset="0"/>
              </a:rPr>
              <a:t>, </a:t>
            </a:r>
            <a:r>
              <a:rPr lang="en-US" sz="800" dirty="0" err="1">
                <a:solidFill>
                  <a:srgbClr val="F0F1F1"/>
                </a:solidFill>
                <a:cs typeface="Arial" panose="020B0604020202020204" pitchFamily="34" charset="0"/>
              </a:rPr>
              <a:t>Yuhang</a:t>
            </a:r>
            <a:r>
              <a:rPr lang="en-US" sz="800" dirty="0">
                <a:solidFill>
                  <a:srgbClr val="F0F1F1"/>
                </a:solidFill>
                <a:cs typeface="Arial" panose="020B0604020202020204" pitchFamily="34" charset="0"/>
              </a:rPr>
              <a:t> Xing and </a:t>
            </a:r>
            <a:r>
              <a:rPr lang="en-US" sz="800" dirty="0" err="1">
                <a:solidFill>
                  <a:srgbClr val="F0F1F1"/>
                </a:solidFill>
                <a:cs typeface="Arial" panose="020B0604020202020204" pitchFamily="34" charset="0"/>
              </a:rPr>
              <a:t>Xiaoyan</a:t>
            </a:r>
            <a:r>
              <a:rPr lang="en-US" sz="800" dirty="0">
                <a:solidFill>
                  <a:srgbClr val="F0F1F1"/>
                </a:solidFill>
                <a:cs typeface="Arial" panose="020B0604020202020204" pitchFamily="34" charset="0"/>
              </a:rPr>
              <a:t> Zhang. “The Cross-Section of Volatility and Expected Returns.” The Journal of Finance, Vol. 61, No. 1 (Feb. 2006), pp. 259-299.) On the bond side, Symmetry primarily seeks to capture maturity and credit risk premiums (</a:t>
            </a:r>
            <a:r>
              <a:rPr lang="en-US" sz="800" dirty="0" err="1">
                <a:solidFill>
                  <a:srgbClr val="F0F1F1"/>
                </a:solidFill>
                <a:cs typeface="Arial" panose="020B0604020202020204" pitchFamily="34" charset="0"/>
              </a:rPr>
              <a:t>Ilmanen</a:t>
            </a:r>
            <a:r>
              <a:rPr lang="en-US" sz="800" dirty="0">
                <a:solidFill>
                  <a:srgbClr val="F0F1F1"/>
                </a:solidFill>
                <a:cs typeface="Arial" panose="020B0604020202020204" pitchFamily="34" charset="0"/>
              </a:rPr>
              <a:t>, Antti. Expected Returns: An Investor’s Guide to Harvesting Market Rewards. </a:t>
            </a:r>
            <a:r>
              <a:rPr lang="en-US" sz="800" dirty="0" err="1">
                <a:solidFill>
                  <a:srgbClr val="F0F1F1"/>
                </a:solidFill>
                <a:cs typeface="Arial" panose="020B0604020202020204" pitchFamily="34" charset="0"/>
              </a:rPr>
              <a:t>WileyFinance</a:t>
            </a:r>
            <a:r>
              <a:rPr lang="en-US" sz="800" dirty="0">
                <a:solidFill>
                  <a:srgbClr val="F0F1F1"/>
                </a:solidFill>
                <a:cs typeface="Arial" panose="020B0604020202020204" pitchFamily="34" charset="0"/>
              </a:rPr>
              <a:t>, 2011, p157-158 and 183-185.). All data is from sources believed to be reliable but cannot be guaranteed or warranted.</a:t>
            </a:r>
          </a:p>
        </p:txBody>
      </p:sp>
      <p:pic>
        <p:nvPicPr>
          <p:cNvPr id="6" name="Picture 5">
            <a:extLst>
              <a:ext uri="{FF2B5EF4-FFF2-40B4-BE49-F238E27FC236}">
                <a16:creationId xmlns:a16="http://schemas.microsoft.com/office/drawing/2014/main" id="{DBA6B194-5A23-E544-BA29-4B89F80CCD90}"/>
              </a:ext>
            </a:extLst>
          </p:cNvPr>
          <p:cNvPicPr>
            <a:picLocks noChangeAspect="1"/>
          </p:cNvPicPr>
          <p:nvPr/>
        </p:nvPicPr>
        <p:blipFill>
          <a:blip r:embed="rId4"/>
          <a:srcRect/>
          <a:stretch/>
        </p:blipFill>
        <p:spPr>
          <a:xfrm>
            <a:off x="9465291" y="517254"/>
            <a:ext cx="1888508" cy="325893"/>
          </a:xfrm>
          <a:prstGeom prst="rect">
            <a:avLst/>
          </a:prstGeom>
        </p:spPr>
      </p:pic>
    </p:spTree>
    <p:extLst>
      <p:ext uri="{BB962C8B-B14F-4D97-AF65-F5344CB8AC3E}">
        <p14:creationId xmlns:p14="http://schemas.microsoft.com/office/powerpoint/2010/main" val="276550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ird&#10;&#10;Description automatically generated">
            <a:extLst>
              <a:ext uri="{FF2B5EF4-FFF2-40B4-BE49-F238E27FC236}">
                <a16:creationId xmlns:a16="http://schemas.microsoft.com/office/drawing/2014/main" id="{CDB6D87A-F668-2848-9F2F-FC2D9479B5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8976D5B-39B7-CB4B-B107-FF0AFF6E5C98}"/>
              </a:ext>
            </a:extLst>
          </p:cNvPr>
          <p:cNvSpPr>
            <a:spLocks noGrp="1"/>
          </p:cNvSpPr>
          <p:nvPr>
            <p:ph type="title"/>
          </p:nvPr>
        </p:nvSpPr>
        <p:spPr>
          <a:xfrm>
            <a:off x="838200" y="15503"/>
            <a:ext cx="10515600" cy="1325563"/>
          </a:xfrm>
        </p:spPr>
        <p:txBody>
          <a:bodyPr anchor="b">
            <a:normAutofit/>
          </a:bodyPr>
          <a:lstStyle/>
          <a:p>
            <a:r>
              <a:rPr lang="en-US" sz="1400" b="1" dirty="0">
                <a:solidFill>
                  <a:srgbClr val="F0F1F1"/>
                </a:solidFill>
              </a:rPr>
              <a:t>Important Information Symmetry Partners, LLC</a:t>
            </a:r>
            <a:endParaRPr lang="en-US" sz="1400" dirty="0">
              <a:solidFill>
                <a:srgbClr val="F0F1F1"/>
              </a:solidFill>
            </a:endParaRPr>
          </a:p>
        </p:txBody>
      </p:sp>
      <p:sp>
        <p:nvSpPr>
          <p:cNvPr id="3" name="Content Placeholder 2">
            <a:extLst>
              <a:ext uri="{FF2B5EF4-FFF2-40B4-BE49-F238E27FC236}">
                <a16:creationId xmlns:a16="http://schemas.microsoft.com/office/drawing/2014/main" id="{140CB34F-780E-244D-A7D9-DF454A5642C6}"/>
              </a:ext>
            </a:extLst>
          </p:cNvPr>
          <p:cNvSpPr>
            <a:spLocks noGrp="1"/>
          </p:cNvSpPr>
          <p:nvPr>
            <p:ph idx="1"/>
          </p:nvPr>
        </p:nvSpPr>
        <p:spPr>
          <a:xfrm>
            <a:off x="838200" y="1476002"/>
            <a:ext cx="10515600" cy="4827261"/>
          </a:xfrm>
        </p:spPr>
        <p:txBody>
          <a:bodyPr>
            <a:noAutofit/>
          </a:bodyPr>
          <a:lstStyle/>
          <a:p>
            <a:pPr marL="0" indent="0" algn="just">
              <a:lnSpc>
                <a:spcPct val="120000"/>
              </a:lnSpc>
              <a:buNone/>
            </a:pPr>
            <a:r>
              <a:rPr lang="en-US" sz="800">
                <a:solidFill>
                  <a:srgbClr val="F0F1F1"/>
                </a:solidFill>
                <a:cs typeface="Arial" panose="020B0604020202020204" pitchFamily="34" charset="0"/>
              </a:rPr>
              <a:t>Higher </a:t>
            </a:r>
            <a:r>
              <a:rPr lang="en-US" sz="800" dirty="0">
                <a:solidFill>
                  <a:srgbClr val="F0F1F1"/>
                </a:solidFill>
                <a:cs typeface="Arial" panose="020B0604020202020204" pitchFamily="34" charset="0"/>
              </a:rPr>
              <a:t>potential return generally involves greater risk, short term volatility is not uncommon when investing in various types of funds including but not limited to: sector, emerging markets, small and mid-cap funds. International investing involves special risks such as currency fluctuation, lower liquidity, political and economic uncertainties, and differences in accounting standards. Risks of foreign investing are generally intensified for investments in emerging markets. Risks for emerging markets include risks relating to the relatively smaller size and lesser liquidity of these markets, high inflation rates and adverse political developments. Risks for investing in international equity include foreign currency risk, as well as, fluctuation due to economic or political actions of foreign governments and/or less regulated or liquid markets. Risks for smaller companies include business risks, significant stock price fluctuation and illiquidity. Investing in real estate entails certain risks, including changes in: the economy, supply and demand, laws, tenant turnover, interest rates (including periods of high interest rates), availability of mortgage funds, operation expenses and cost of insurance. Some real estate investments offer limited liquidity options. Investing in higher-yielding, lower-rated bonds has a greater risk of price fluctuation and loss of principal income than U.S. government securities, such as U.S. Treasury bond and bills. Treasuries and government securities are guaranteed by the government for repayment of principal and interest if held to maturity. Investors should carefully assess the risks associated with an investment in the fund</a:t>
            </a:r>
          </a:p>
          <a:p>
            <a:pPr marL="0" indent="0" algn="just">
              <a:lnSpc>
                <a:spcPct val="120000"/>
              </a:lnSpc>
              <a:buNone/>
            </a:pPr>
            <a:r>
              <a:rPr lang="en-US" sz="800" dirty="0">
                <a:solidFill>
                  <a:srgbClr val="F0F1F1"/>
                </a:solidFill>
                <a:cs typeface="Arial" panose="020B0604020202020204" pitchFamily="34" charset="0"/>
              </a:rPr>
              <a:t>DIFFERENT TYPES OF INVESTMENTS AND/OR INVESTMENT STRATEGIES INVOLVE VARYING LEVELS OF RISK, AND THERE CAN BE NO ASSURANCE THAT ANY SPECIFIC INVESTMENT OR INVESTMENT STRATEGY WILL BE EITHER SUITABLE OR PROFITABLE FOR YOUR PORTFOLIO. Allocation models are not intended to represent investment advice that is appropriate for all investors. Each investor must take into account his/her financial resources, investment goals, risk tolerance, investing time horizon, tax situation and other relevant factors to determine if such portfolio is suitable. Model composition is subject to change. You and your advisor should carefully consider your suitability depending on your financial situation. As with any investment there may be tax consequences. The holdings comprising the strategies and the allocations to those holdings have changed over time and may change in the future. Symmetry tax-managed portfolios are designed with the goal of increasing the portfolio’s overall tax efficiency. Changes to portfolio holdings which comprise the portfolio may have tax consequences. If you sell assets in a taxable account, you may have to pay tax on any gain. While Symmetry seeks to mitigate tax exposure when possible, it is likely that investors will incur a taxable event while being invested in the portfolio.</a:t>
            </a:r>
          </a:p>
          <a:p>
            <a:pPr marL="0" indent="0" algn="just">
              <a:lnSpc>
                <a:spcPct val="120000"/>
              </a:lnSpc>
              <a:buNone/>
            </a:pPr>
            <a:r>
              <a:rPr lang="en-US" sz="800" dirty="0">
                <a:solidFill>
                  <a:srgbClr val="F0F1F1"/>
                </a:solidFill>
                <a:cs typeface="Arial" panose="020B0604020202020204" pitchFamily="34" charset="0"/>
              </a:rPr>
              <a:t>© Morningstar 2019. All rights reserved. The information contained herein: (1) is proprietary to Morningstar and/or its content providers; (2) may not be copied, adapted or distributed; and (3) is not warranted to be accurate, complete or timely. Neither Morningstar nor its content providers are responsible for any damages or losses arising from any use of this information, except where such damages or losses cannot be limited or excluded by law in your jurisdiction. Past financial performance is no guarantee of future results.</a:t>
            </a:r>
          </a:p>
          <a:p>
            <a:pPr marL="0" indent="0" algn="just">
              <a:lnSpc>
                <a:spcPct val="120000"/>
              </a:lnSpc>
              <a:buNone/>
            </a:pPr>
            <a:endParaRPr lang="en-US" sz="800" dirty="0">
              <a:solidFill>
                <a:srgbClr val="F0F1F1"/>
              </a:solidFill>
              <a:cs typeface="Arial" panose="020B0604020202020204" pitchFamily="34" charset="0"/>
            </a:endParaRPr>
          </a:p>
        </p:txBody>
      </p:sp>
      <p:pic>
        <p:nvPicPr>
          <p:cNvPr id="6" name="Picture 5">
            <a:extLst>
              <a:ext uri="{FF2B5EF4-FFF2-40B4-BE49-F238E27FC236}">
                <a16:creationId xmlns:a16="http://schemas.microsoft.com/office/drawing/2014/main" id="{6ED7272C-2DDF-884E-A273-277F2306264C}"/>
              </a:ext>
            </a:extLst>
          </p:cNvPr>
          <p:cNvPicPr>
            <a:picLocks noChangeAspect="1"/>
          </p:cNvPicPr>
          <p:nvPr/>
        </p:nvPicPr>
        <p:blipFill>
          <a:blip r:embed="rId4"/>
          <a:srcRect/>
          <a:stretch/>
        </p:blipFill>
        <p:spPr>
          <a:xfrm>
            <a:off x="9465291" y="517254"/>
            <a:ext cx="1888508" cy="325893"/>
          </a:xfrm>
          <a:prstGeom prst="rect">
            <a:avLst/>
          </a:prstGeom>
        </p:spPr>
      </p:pic>
    </p:spTree>
    <p:extLst>
      <p:ext uri="{BB962C8B-B14F-4D97-AF65-F5344CB8AC3E}">
        <p14:creationId xmlns:p14="http://schemas.microsoft.com/office/powerpoint/2010/main" val="158353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ird&#10;&#10;Description automatically generated">
            <a:extLst>
              <a:ext uri="{FF2B5EF4-FFF2-40B4-BE49-F238E27FC236}">
                <a16:creationId xmlns:a16="http://schemas.microsoft.com/office/drawing/2014/main" id="{CDB6D87A-F668-2848-9F2F-FC2D9479B5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8976D5B-39B7-CB4B-B107-FF0AFF6E5C98}"/>
              </a:ext>
            </a:extLst>
          </p:cNvPr>
          <p:cNvSpPr>
            <a:spLocks noGrp="1"/>
          </p:cNvSpPr>
          <p:nvPr>
            <p:ph type="title"/>
          </p:nvPr>
        </p:nvSpPr>
        <p:spPr>
          <a:xfrm>
            <a:off x="838200" y="15503"/>
            <a:ext cx="10515600" cy="1325563"/>
          </a:xfrm>
        </p:spPr>
        <p:txBody>
          <a:bodyPr anchor="b">
            <a:normAutofit/>
          </a:bodyPr>
          <a:lstStyle/>
          <a:p>
            <a:r>
              <a:rPr lang="en-US" sz="1400" b="1" dirty="0">
                <a:solidFill>
                  <a:srgbClr val="F0F1F1"/>
                </a:solidFill>
              </a:rPr>
              <a:t>Notable Research</a:t>
            </a:r>
            <a:endParaRPr lang="en-US" sz="1400" dirty="0">
              <a:solidFill>
                <a:srgbClr val="F0F1F1"/>
              </a:solidFill>
            </a:endParaRPr>
          </a:p>
        </p:txBody>
      </p:sp>
      <p:sp>
        <p:nvSpPr>
          <p:cNvPr id="3" name="Content Placeholder 2">
            <a:extLst>
              <a:ext uri="{FF2B5EF4-FFF2-40B4-BE49-F238E27FC236}">
                <a16:creationId xmlns:a16="http://schemas.microsoft.com/office/drawing/2014/main" id="{140CB34F-780E-244D-A7D9-DF454A5642C6}"/>
              </a:ext>
            </a:extLst>
          </p:cNvPr>
          <p:cNvSpPr>
            <a:spLocks noGrp="1"/>
          </p:cNvSpPr>
          <p:nvPr>
            <p:ph idx="1"/>
          </p:nvPr>
        </p:nvSpPr>
        <p:spPr>
          <a:xfrm>
            <a:off x="838200" y="1476002"/>
            <a:ext cx="10515600" cy="4827261"/>
          </a:xfrm>
        </p:spPr>
        <p:txBody>
          <a:bodyPr>
            <a:noAutofit/>
          </a:bodyPr>
          <a:lstStyle/>
          <a:p>
            <a:pPr marL="0" indent="0" algn="just">
              <a:spcBef>
                <a:spcPts val="0"/>
              </a:spcBef>
              <a:buNone/>
            </a:pPr>
            <a:r>
              <a:rPr lang="en-US" sz="800" dirty="0">
                <a:solidFill>
                  <a:srgbClr val="F0F1F1"/>
                </a:solidFill>
                <a:cs typeface="Arial" panose="020B0604020202020204" pitchFamily="34" charset="0"/>
              </a:rPr>
              <a:t>QMJ (Quality minus Junk) or Quality Factor is constructed as the intersection of six value-weighted portfolios formed on size and quality. The factor is long the top 30% high-quality stocks and short the bottom 30% junk stocks within the universe of large stocks and similarly within the universe of small stocks.</a:t>
            </a:r>
          </a:p>
          <a:p>
            <a:pPr marL="0" indent="0" algn="just">
              <a:spcBef>
                <a:spcPts val="0"/>
              </a:spcBef>
              <a:buNone/>
            </a:pPr>
            <a:endParaRPr lang="en-US" sz="800" dirty="0">
              <a:solidFill>
                <a:srgbClr val="F0F1F1"/>
              </a:solidFill>
              <a:cs typeface="Arial" panose="020B0604020202020204" pitchFamily="34" charset="0"/>
            </a:endParaRPr>
          </a:p>
          <a:p>
            <a:pPr marL="0" indent="0" algn="just">
              <a:spcBef>
                <a:spcPts val="0"/>
              </a:spcBef>
              <a:buNone/>
            </a:pPr>
            <a:r>
              <a:rPr lang="en-US" sz="800" dirty="0">
                <a:solidFill>
                  <a:srgbClr val="F0F1F1"/>
                </a:solidFill>
                <a:cs typeface="Arial" panose="020B0604020202020204" pitchFamily="34" charset="0"/>
              </a:rPr>
              <a:t>Sharpe: Bill Sharpe, Professor of Finance Emeritus at Stanford University Graduate School of  Business, and winner of the Nobel Prize in Economics in 1990. Known for his work on the Capital Asset Pricing Model.</a:t>
            </a:r>
          </a:p>
          <a:p>
            <a:pPr marL="0" indent="0" algn="just">
              <a:spcBef>
                <a:spcPts val="0"/>
              </a:spcBef>
              <a:buNone/>
            </a:pPr>
            <a:endParaRPr lang="en-US" sz="800" dirty="0">
              <a:solidFill>
                <a:srgbClr val="F0F1F1"/>
              </a:solidFill>
              <a:cs typeface="Arial" panose="020B0604020202020204" pitchFamily="34" charset="0"/>
            </a:endParaRPr>
          </a:p>
          <a:p>
            <a:pPr marL="0" indent="0" algn="just">
              <a:spcBef>
                <a:spcPts val="0"/>
              </a:spcBef>
              <a:buNone/>
            </a:pPr>
            <a:r>
              <a:rPr lang="en-US" sz="800" dirty="0" err="1">
                <a:solidFill>
                  <a:srgbClr val="F0F1F1"/>
                </a:solidFill>
                <a:cs typeface="Arial" panose="020B0604020202020204" pitchFamily="34" charset="0"/>
              </a:rPr>
              <a:t>Banz</a:t>
            </a:r>
            <a:r>
              <a:rPr lang="en-US" sz="800" dirty="0">
                <a:solidFill>
                  <a:srgbClr val="F0F1F1"/>
                </a:solidFill>
                <a:cs typeface="Arial" panose="020B0604020202020204" pitchFamily="34" charset="0"/>
              </a:rPr>
              <a:t>: Rolf </a:t>
            </a:r>
            <a:r>
              <a:rPr lang="en-US" sz="800" dirty="0" err="1">
                <a:solidFill>
                  <a:srgbClr val="F0F1F1"/>
                </a:solidFill>
                <a:cs typeface="Arial" panose="020B0604020202020204" pitchFamily="34" charset="0"/>
              </a:rPr>
              <a:t>Banz</a:t>
            </a:r>
            <a:r>
              <a:rPr lang="en-US" sz="800" dirty="0">
                <a:solidFill>
                  <a:srgbClr val="F0F1F1"/>
                </a:solidFill>
                <a:cs typeface="Arial" panose="020B0604020202020204" pitchFamily="34" charset="0"/>
              </a:rPr>
              <a:t>, published “The Relationship Between Return and Market Value of Common Stocks” in 1981 showing the higher return on small cap stocks than large.</a:t>
            </a:r>
          </a:p>
          <a:p>
            <a:pPr marL="0" indent="0" algn="just">
              <a:spcBef>
                <a:spcPts val="0"/>
              </a:spcBef>
              <a:buNone/>
            </a:pPr>
            <a:endParaRPr lang="en-US" sz="800" dirty="0">
              <a:solidFill>
                <a:srgbClr val="F0F1F1"/>
              </a:solidFill>
              <a:cs typeface="Arial" panose="020B0604020202020204" pitchFamily="34" charset="0"/>
            </a:endParaRPr>
          </a:p>
          <a:p>
            <a:pPr marL="0" indent="0" algn="just">
              <a:spcBef>
                <a:spcPts val="0"/>
              </a:spcBef>
              <a:buNone/>
            </a:pPr>
            <a:r>
              <a:rPr lang="en-US" sz="800" dirty="0" err="1">
                <a:solidFill>
                  <a:srgbClr val="F0F1F1"/>
                </a:solidFill>
                <a:cs typeface="Arial" panose="020B0604020202020204" pitchFamily="34" charset="0"/>
              </a:rPr>
              <a:t>Fama</a:t>
            </a:r>
            <a:r>
              <a:rPr lang="en-US" sz="800" dirty="0">
                <a:solidFill>
                  <a:srgbClr val="F0F1F1"/>
                </a:solidFill>
                <a:cs typeface="Arial" panose="020B0604020202020204" pitchFamily="34" charset="0"/>
              </a:rPr>
              <a:t> and French: Eugene </a:t>
            </a:r>
            <a:r>
              <a:rPr lang="en-US" sz="800" dirty="0" err="1">
                <a:solidFill>
                  <a:srgbClr val="F0F1F1"/>
                </a:solidFill>
                <a:cs typeface="Arial" panose="020B0604020202020204" pitchFamily="34" charset="0"/>
              </a:rPr>
              <a:t>Fama</a:t>
            </a:r>
            <a:r>
              <a:rPr lang="en-US" sz="800" dirty="0">
                <a:solidFill>
                  <a:srgbClr val="F0F1F1"/>
                </a:solidFill>
                <a:cs typeface="Arial" panose="020B0604020202020204" pitchFamily="34" charset="0"/>
              </a:rPr>
              <a:t>, Robert R. McCormick Distinguished Service Professor of Finance at the University of Chicago and Kenneth R. French, Roth Family Distinguished Professor of Finance at the Tuck School of Business at Dartmouth. Known for their work on value and small cap premiums and the “</a:t>
            </a:r>
            <a:r>
              <a:rPr lang="en-US" sz="800" dirty="0" err="1">
                <a:solidFill>
                  <a:srgbClr val="F0F1F1"/>
                </a:solidFill>
                <a:cs typeface="Arial" panose="020B0604020202020204" pitchFamily="34" charset="0"/>
              </a:rPr>
              <a:t>Fama</a:t>
            </a:r>
            <a:r>
              <a:rPr lang="en-US" sz="800" dirty="0">
                <a:solidFill>
                  <a:srgbClr val="F0F1F1"/>
                </a:solidFill>
                <a:cs typeface="Arial" panose="020B0604020202020204" pitchFamily="34" charset="0"/>
              </a:rPr>
              <a:t>-French Three-Factor Model.”</a:t>
            </a:r>
          </a:p>
          <a:p>
            <a:pPr marL="0" indent="0" algn="just">
              <a:spcBef>
                <a:spcPts val="0"/>
              </a:spcBef>
              <a:buNone/>
            </a:pPr>
            <a:endParaRPr lang="en-US" sz="800" dirty="0">
              <a:solidFill>
                <a:srgbClr val="F0F1F1"/>
              </a:solidFill>
              <a:cs typeface="Arial" panose="020B0604020202020204" pitchFamily="34" charset="0"/>
            </a:endParaRPr>
          </a:p>
          <a:p>
            <a:pPr marL="0" indent="0" algn="just">
              <a:spcBef>
                <a:spcPts val="0"/>
              </a:spcBef>
              <a:buNone/>
            </a:pPr>
            <a:r>
              <a:rPr lang="en-US" sz="800" dirty="0" err="1">
                <a:solidFill>
                  <a:srgbClr val="F0F1F1"/>
                </a:solidFill>
                <a:cs typeface="Arial" panose="020B0604020202020204" pitchFamily="34" charset="0"/>
              </a:rPr>
              <a:t>Basu</a:t>
            </a:r>
            <a:r>
              <a:rPr lang="en-US" sz="800" dirty="0">
                <a:solidFill>
                  <a:srgbClr val="F0F1F1"/>
                </a:solidFill>
                <a:cs typeface="Arial" panose="020B0604020202020204" pitchFamily="34" charset="0"/>
              </a:rPr>
              <a:t>: S. </a:t>
            </a:r>
            <a:r>
              <a:rPr lang="en-US" sz="800" dirty="0" err="1">
                <a:solidFill>
                  <a:srgbClr val="F0F1F1"/>
                </a:solidFill>
                <a:cs typeface="Arial" panose="020B0604020202020204" pitchFamily="34" charset="0"/>
              </a:rPr>
              <a:t>Basu</a:t>
            </a:r>
            <a:r>
              <a:rPr lang="en-US" sz="800" dirty="0">
                <a:solidFill>
                  <a:srgbClr val="F0F1F1"/>
                </a:solidFill>
                <a:cs typeface="Arial" panose="020B0604020202020204" pitchFamily="34" charset="0"/>
              </a:rPr>
              <a:t>, published “Investment Performance of Common Stocks in Relation to their Price-Earnings Ratio: A Test of the Efficient Market </a:t>
            </a:r>
            <a:r>
              <a:rPr lang="en-US" sz="800" dirty="0" err="1">
                <a:solidFill>
                  <a:srgbClr val="F0F1F1"/>
                </a:solidFill>
                <a:cs typeface="Arial" panose="020B0604020202020204" pitchFamily="34" charset="0"/>
              </a:rPr>
              <a:t>Hypothesis,”in</a:t>
            </a:r>
            <a:r>
              <a:rPr lang="en-US" sz="800" dirty="0">
                <a:solidFill>
                  <a:srgbClr val="F0F1F1"/>
                </a:solidFill>
                <a:cs typeface="Arial" panose="020B0604020202020204" pitchFamily="34" charset="0"/>
              </a:rPr>
              <a:t> 1977 regarding value stocks. </a:t>
            </a:r>
          </a:p>
          <a:p>
            <a:pPr marL="0" indent="0" algn="just">
              <a:spcBef>
                <a:spcPts val="0"/>
              </a:spcBef>
              <a:buNone/>
            </a:pPr>
            <a:endParaRPr lang="en-US" sz="800" dirty="0">
              <a:solidFill>
                <a:srgbClr val="F0F1F1"/>
              </a:solidFill>
              <a:cs typeface="Arial" panose="020B0604020202020204" pitchFamily="34" charset="0"/>
            </a:endParaRPr>
          </a:p>
          <a:p>
            <a:pPr marL="0" indent="0" algn="just">
              <a:spcBef>
                <a:spcPts val="0"/>
              </a:spcBef>
              <a:buNone/>
            </a:pPr>
            <a:r>
              <a:rPr lang="en-US" sz="800" dirty="0" err="1">
                <a:solidFill>
                  <a:srgbClr val="F0F1F1"/>
                </a:solidFill>
                <a:cs typeface="Arial" panose="020B0604020202020204" pitchFamily="34" charset="0"/>
              </a:rPr>
              <a:t>Novy</a:t>
            </a:r>
            <a:r>
              <a:rPr lang="en-US" sz="800" dirty="0">
                <a:solidFill>
                  <a:srgbClr val="F0F1F1"/>
                </a:solidFill>
                <a:cs typeface="Arial" panose="020B0604020202020204" pitchFamily="34" charset="0"/>
              </a:rPr>
              <a:t>-Marx, Robert. “The other side of value: The gross profitability premium.” Journal of Financial Economics, 2013.</a:t>
            </a:r>
          </a:p>
          <a:p>
            <a:pPr marL="0" indent="0" algn="just">
              <a:spcBef>
                <a:spcPts val="0"/>
              </a:spcBef>
              <a:buNone/>
            </a:pPr>
            <a:endParaRPr lang="en-US" sz="800" dirty="0">
              <a:solidFill>
                <a:srgbClr val="F0F1F1"/>
              </a:solidFill>
              <a:cs typeface="Arial" panose="020B0604020202020204" pitchFamily="34" charset="0"/>
            </a:endParaRPr>
          </a:p>
          <a:p>
            <a:pPr marL="0" indent="0" algn="just">
              <a:spcBef>
                <a:spcPts val="0"/>
              </a:spcBef>
              <a:buNone/>
            </a:pPr>
            <a:r>
              <a:rPr lang="en-US" sz="800" dirty="0" err="1">
                <a:solidFill>
                  <a:srgbClr val="F0F1F1"/>
                </a:solidFill>
                <a:cs typeface="Arial" panose="020B0604020202020204" pitchFamily="34" charset="0"/>
              </a:rPr>
              <a:t>Asness</a:t>
            </a:r>
            <a:r>
              <a:rPr lang="en-US" sz="800" dirty="0">
                <a:solidFill>
                  <a:srgbClr val="F0F1F1"/>
                </a:solidFill>
                <a:cs typeface="Arial" panose="020B0604020202020204" pitchFamily="34" charset="0"/>
              </a:rPr>
              <a:t>, Clifford S.; Andrea </a:t>
            </a:r>
            <a:r>
              <a:rPr lang="en-US" sz="800" dirty="0" err="1">
                <a:solidFill>
                  <a:srgbClr val="F0F1F1"/>
                </a:solidFill>
                <a:cs typeface="Arial" panose="020B0604020202020204" pitchFamily="34" charset="0"/>
              </a:rPr>
              <a:t>Frazzini</a:t>
            </a:r>
            <a:r>
              <a:rPr lang="en-US" sz="800" dirty="0">
                <a:solidFill>
                  <a:srgbClr val="F0F1F1"/>
                </a:solidFill>
                <a:cs typeface="Arial" panose="020B0604020202020204" pitchFamily="34" charset="0"/>
              </a:rPr>
              <a:t>; and Lasse H. Pedersen. “Quality Minus Junk.” Working Paper.</a:t>
            </a:r>
          </a:p>
          <a:p>
            <a:pPr marL="0" indent="0" algn="just">
              <a:spcBef>
                <a:spcPts val="0"/>
              </a:spcBef>
              <a:buNone/>
            </a:pPr>
            <a:endParaRPr lang="en-US" sz="800" dirty="0">
              <a:solidFill>
                <a:srgbClr val="F0F1F1"/>
              </a:solidFill>
              <a:cs typeface="Arial" panose="020B0604020202020204" pitchFamily="34" charset="0"/>
            </a:endParaRPr>
          </a:p>
          <a:p>
            <a:pPr marL="0" indent="0" algn="just">
              <a:spcBef>
                <a:spcPts val="0"/>
              </a:spcBef>
              <a:buNone/>
            </a:pPr>
            <a:r>
              <a:rPr lang="en-US" sz="800" dirty="0" err="1">
                <a:solidFill>
                  <a:srgbClr val="F0F1F1"/>
                </a:solidFill>
                <a:cs typeface="Arial" panose="020B0604020202020204" pitchFamily="34" charset="0"/>
              </a:rPr>
              <a:t>Jegadeesh</a:t>
            </a:r>
            <a:r>
              <a:rPr lang="en-US" sz="800" dirty="0">
                <a:solidFill>
                  <a:srgbClr val="F0F1F1"/>
                </a:solidFill>
                <a:cs typeface="Arial" panose="020B0604020202020204" pitchFamily="34" charset="0"/>
              </a:rPr>
              <a:t>, Narasimhan and Sheridan Titman. “Returns to Buying Winners and Selling Losers: Implications for Stock Market Efficiency.” The Journal of Finance, 1993. </a:t>
            </a:r>
          </a:p>
          <a:p>
            <a:pPr marL="0" indent="0" algn="just">
              <a:spcBef>
                <a:spcPts val="0"/>
              </a:spcBef>
              <a:buNone/>
            </a:pPr>
            <a:endParaRPr lang="en-US" sz="800" dirty="0">
              <a:solidFill>
                <a:srgbClr val="F0F1F1"/>
              </a:solidFill>
              <a:cs typeface="Arial" panose="020B0604020202020204" pitchFamily="34" charset="0"/>
            </a:endParaRPr>
          </a:p>
          <a:p>
            <a:pPr marL="0" indent="0" algn="just">
              <a:spcBef>
                <a:spcPts val="0"/>
              </a:spcBef>
              <a:buNone/>
            </a:pPr>
            <a:r>
              <a:rPr lang="en-US" sz="800" dirty="0">
                <a:solidFill>
                  <a:srgbClr val="F0F1F1"/>
                </a:solidFill>
                <a:cs typeface="Arial" panose="020B0604020202020204" pitchFamily="34" charset="0"/>
              </a:rPr>
              <a:t>Ang, </a:t>
            </a:r>
            <a:r>
              <a:rPr lang="en-US" sz="800" dirty="0" err="1">
                <a:solidFill>
                  <a:srgbClr val="F0F1F1"/>
                </a:solidFill>
                <a:cs typeface="Arial" panose="020B0604020202020204" pitchFamily="34" charset="0"/>
              </a:rPr>
              <a:t>Hodrick</a:t>
            </a:r>
            <a:r>
              <a:rPr lang="en-US" sz="800" dirty="0">
                <a:solidFill>
                  <a:srgbClr val="F0F1F1"/>
                </a:solidFill>
                <a:cs typeface="Arial" panose="020B0604020202020204" pitchFamily="34" charset="0"/>
              </a:rPr>
              <a:t>, Xing and Zhang. “The Cross-Section of Volatility and Expected Returns.” The Journal of Finance, 2006. </a:t>
            </a:r>
          </a:p>
          <a:p>
            <a:pPr marL="0" indent="0" algn="just">
              <a:spcBef>
                <a:spcPts val="0"/>
              </a:spcBef>
              <a:buNone/>
            </a:pPr>
            <a:endParaRPr lang="en-US" sz="800" dirty="0">
              <a:solidFill>
                <a:srgbClr val="F0F1F1"/>
              </a:solidFill>
              <a:cs typeface="Arial" panose="020B0604020202020204" pitchFamily="34" charset="0"/>
            </a:endParaRPr>
          </a:p>
          <a:p>
            <a:pPr marL="0" indent="0" algn="just">
              <a:spcBef>
                <a:spcPts val="0"/>
              </a:spcBef>
              <a:buNone/>
            </a:pPr>
            <a:r>
              <a:rPr lang="en-US" sz="800" dirty="0" err="1">
                <a:solidFill>
                  <a:srgbClr val="F0F1F1"/>
                </a:solidFill>
                <a:cs typeface="Arial" panose="020B0604020202020204" pitchFamily="34" charset="0"/>
              </a:rPr>
              <a:t>Yakov</a:t>
            </a:r>
            <a:r>
              <a:rPr lang="en-US" sz="800" dirty="0">
                <a:solidFill>
                  <a:srgbClr val="F0F1F1"/>
                </a:solidFill>
                <a:cs typeface="Arial" panose="020B0604020202020204" pitchFamily="34" charset="0"/>
              </a:rPr>
              <a:t> </a:t>
            </a:r>
            <a:r>
              <a:rPr lang="en-US" sz="800" dirty="0" err="1">
                <a:solidFill>
                  <a:srgbClr val="F0F1F1"/>
                </a:solidFill>
                <a:cs typeface="Arial" panose="020B0604020202020204" pitchFamily="34" charset="0"/>
              </a:rPr>
              <a:t>Amihud</a:t>
            </a:r>
            <a:r>
              <a:rPr lang="en-US" sz="800" dirty="0">
                <a:solidFill>
                  <a:srgbClr val="F0F1F1"/>
                </a:solidFill>
                <a:cs typeface="Arial" panose="020B0604020202020204" pitchFamily="34" charset="0"/>
              </a:rPr>
              <a:t> of Tel Aviv University and Haim Mendelson of University of Rochester, for their work on liquidity.</a:t>
            </a:r>
          </a:p>
          <a:p>
            <a:pPr marL="0" indent="0" algn="just">
              <a:spcBef>
                <a:spcPts val="0"/>
              </a:spcBef>
              <a:buNone/>
            </a:pPr>
            <a:endParaRPr lang="en-US" sz="800" dirty="0">
              <a:solidFill>
                <a:srgbClr val="F0F1F1"/>
              </a:solidFill>
              <a:cs typeface="Arial" panose="020B0604020202020204" pitchFamily="34" charset="0"/>
            </a:endParaRPr>
          </a:p>
          <a:p>
            <a:pPr marL="0" indent="0" algn="just">
              <a:spcBef>
                <a:spcPts val="0"/>
              </a:spcBef>
              <a:buNone/>
            </a:pPr>
            <a:r>
              <a:rPr lang="en-US" sz="800" dirty="0">
                <a:solidFill>
                  <a:srgbClr val="F0F1F1"/>
                </a:solidFill>
                <a:cs typeface="Arial" panose="020B0604020202020204" pitchFamily="34" charset="0"/>
              </a:rPr>
              <a:t>Longstaff, Francis A. and Eduardo S. Schwartz. “A Simple Approach to Valuing Risky Fixed and Floating Rate Debt.” The Journal of Finance, 1995. </a:t>
            </a:r>
          </a:p>
          <a:p>
            <a:pPr marL="0" indent="0" algn="just">
              <a:spcBef>
                <a:spcPts val="0"/>
              </a:spcBef>
              <a:buNone/>
            </a:pPr>
            <a:endParaRPr lang="en-US" sz="800" dirty="0">
              <a:solidFill>
                <a:srgbClr val="F0F1F1"/>
              </a:solidFill>
              <a:cs typeface="Arial" panose="020B0604020202020204" pitchFamily="34" charset="0"/>
            </a:endParaRPr>
          </a:p>
          <a:p>
            <a:pPr marL="0" indent="0" algn="just">
              <a:spcBef>
                <a:spcPts val="0"/>
              </a:spcBef>
              <a:buNone/>
            </a:pPr>
            <a:r>
              <a:rPr lang="en-US" sz="800" dirty="0">
                <a:solidFill>
                  <a:srgbClr val="F0F1F1"/>
                </a:solidFill>
                <a:cs typeface="Arial" panose="020B0604020202020204" pitchFamily="34" charset="0"/>
              </a:rPr>
              <a:t>Merton: Robert C. Merton, published “On the Pricing of Corporate Debt: The risk structure of interest rates,” in the Journal of Finance in 1974.</a:t>
            </a:r>
          </a:p>
          <a:p>
            <a:pPr marL="0" indent="0" algn="just">
              <a:spcBef>
                <a:spcPts val="0"/>
              </a:spcBef>
              <a:buNone/>
            </a:pPr>
            <a:endParaRPr lang="en-US" sz="800" dirty="0">
              <a:solidFill>
                <a:srgbClr val="F0F1F1"/>
              </a:solidFill>
              <a:cs typeface="Arial" panose="020B0604020202020204" pitchFamily="34" charset="0"/>
            </a:endParaRPr>
          </a:p>
          <a:p>
            <a:pPr marL="0" indent="0" algn="just">
              <a:spcBef>
                <a:spcPts val="0"/>
              </a:spcBef>
              <a:buNone/>
            </a:pPr>
            <a:r>
              <a:rPr lang="en-US" sz="800" dirty="0">
                <a:solidFill>
                  <a:srgbClr val="F0F1F1"/>
                </a:solidFill>
                <a:cs typeface="Arial" panose="020B0604020202020204" pitchFamily="34" charset="0"/>
              </a:rPr>
              <a:t>Elton, Gruber, Agrawal, and Mann: Edwin J. Elton, Martin J. Gruber, Deepak Agrawal and Christopher Mann published “Explaining the rate spread on corporate bonds,” in the Journal of Finance in 2001.</a:t>
            </a:r>
          </a:p>
          <a:p>
            <a:pPr marL="0" indent="0" algn="just">
              <a:spcBef>
                <a:spcPts val="0"/>
              </a:spcBef>
              <a:buNone/>
            </a:pPr>
            <a:endParaRPr lang="en-US" sz="800" dirty="0">
              <a:solidFill>
                <a:srgbClr val="F0F1F1"/>
              </a:solidFill>
              <a:cs typeface="Arial" panose="020B0604020202020204" pitchFamily="34" charset="0"/>
            </a:endParaRPr>
          </a:p>
          <a:p>
            <a:pPr marL="0" indent="0" algn="just">
              <a:spcBef>
                <a:spcPts val="0"/>
              </a:spcBef>
              <a:buNone/>
            </a:pPr>
            <a:r>
              <a:rPr lang="en-US" sz="800" dirty="0" err="1">
                <a:solidFill>
                  <a:srgbClr val="F0F1F1"/>
                </a:solidFill>
                <a:cs typeface="Arial" panose="020B0604020202020204" pitchFamily="34" charset="0"/>
              </a:rPr>
              <a:t>Ilmanen</a:t>
            </a:r>
            <a:r>
              <a:rPr lang="en-US" sz="800" dirty="0">
                <a:solidFill>
                  <a:srgbClr val="F0F1F1"/>
                </a:solidFill>
                <a:cs typeface="Arial" panose="020B0604020202020204" pitchFamily="34" charset="0"/>
              </a:rPr>
              <a:t>, Antti. Expected Returns: An Investor’s Guide to Harvesting Market Rewards. Wiley, 2011, pp. 157-158 and pp. 183-185 for other fixed income factor references. </a:t>
            </a:r>
          </a:p>
          <a:p>
            <a:pPr marL="0" indent="0" algn="just">
              <a:spcBef>
                <a:spcPts val="0"/>
              </a:spcBef>
              <a:buNone/>
            </a:pPr>
            <a:endParaRPr lang="en-US" sz="800" dirty="0">
              <a:solidFill>
                <a:srgbClr val="F0F1F1"/>
              </a:solidFill>
              <a:cs typeface="Arial" panose="020B0604020202020204" pitchFamily="34" charset="0"/>
            </a:endParaRPr>
          </a:p>
          <a:p>
            <a:pPr marL="0" indent="0" algn="just">
              <a:spcBef>
                <a:spcPts val="0"/>
              </a:spcBef>
              <a:buNone/>
            </a:pPr>
            <a:r>
              <a:rPr lang="en-US" sz="800" dirty="0">
                <a:solidFill>
                  <a:srgbClr val="F0F1F1"/>
                </a:solidFill>
                <a:cs typeface="Arial" panose="020B0604020202020204" pitchFamily="34" charset="0"/>
              </a:rPr>
              <a:t>Stanley Fischer. “The Demand for Index Bonds,” Journal of Political Economy, Volume 83 (June 1975), pp. 509-534.</a:t>
            </a:r>
          </a:p>
          <a:p>
            <a:pPr marL="0" indent="0" algn="just">
              <a:spcBef>
                <a:spcPts val="0"/>
              </a:spcBef>
              <a:buNone/>
            </a:pPr>
            <a:endParaRPr lang="en-US" sz="800" dirty="0">
              <a:solidFill>
                <a:srgbClr val="F0F1F1"/>
              </a:solidFill>
              <a:cs typeface="Arial" panose="020B0604020202020204" pitchFamily="34" charset="0"/>
            </a:endParaRPr>
          </a:p>
        </p:txBody>
      </p:sp>
      <p:pic>
        <p:nvPicPr>
          <p:cNvPr id="6" name="Picture 5">
            <a:extLst>
              <a:ext uri="{FF2B5EF4-FFF2-40B4-BE49-F238E27FC236}">
                <a16:creationId xmlns:a16="http://schemas.microsoft.com/office/drawing/2014/main" id="{6F87B17D-6FCC-3E41-BFA6-5BBE4794C8E9}"/>
              </a:ext>
            </a:extLst>
          </p:cNvPr>
          <p:cNvPicPr>
            <a:picLocks noChangeAspect="1"/>
          </p:cNvPicPr>
          <p:nvPr/>
        </p:nvPicPr>
        <p:blipFill>
          <a:blip r:embed="rId4"/>
          <a:srcRect/>
          <a:stretch/>
        </p:blipFill>
        <p:spPr>
          <a:xfrm>
            <a:off x="9465291" y="517254"/>
            <a:ext cx="1888508" cy="325893"/>
          </a:xfrm>
          <a:prstGeom prst="rect">
            <a:avLst/>
          </a:prstGeom>
        </p:spPr>
      </p:pic>
    </p:spTree>
    <p:extLst>
      <p:ext uri="{BB962C8B-B14F-4D97-AF65-F5344CB8AC3E}">
        <p14:creationId xmlns:p14="http://schemas.microsoft.com/office/powerpoint/2010/main" val="98522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ird&#10;&#10;Description automatically generated">
            <a:extLst>
              <a:ext uri="{FF2B5EF4-FFF2-40B4-BE49-F238E27FC236}">
                <a16:creationId xmlns:a16="http://schemas.microsoft.com/office/drawing/2014/main" id="{CDB6D87A-F668-2848-9F2F-FC2D9479B5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8976D5B-39B7-CB4B-B107-FF0AFF6E5C98}"/>
              </a:ext>
            </a:extLst>
          </p:cNvPr>
          <p:cNvSpPr>
            <a:spLocks noGrp="1"/>
          </p:cNvSpPr>
          <p:nvPr>
            <p:ph type="title"/>
          </p:nvPr>
        </p:nvSpPr>
        <p:spPr>
          <a:xfrm>
            <a:off x="838200" y="2056"/>
            <a:ext cx="10515600" cy="1325563"/>
          </a:xfrm>
        </p:spPr>
        <p:txBody>
          <a:bodyPr anchor="b">
            <a:normAutofit/>
          </a:bodyPr>
          <a:lstStyle/>
          <a:p>
            <a:r>
              <a:rPr lang="en-US" sz="1400" b="1" dirty="0">
                <a:solidFill>
                  <a:srgbClr val="F0F1F1"/>
                </a:solidFill>
              </a:rPr>
              <a:t>Poor Track Record for Active Managers Disclosure</a:t>
            </a:r>
            <a:endParaRPr lang="en-US" sz="1400" dirty="0">
              <a:solidFill>
                <a:srgbClr val="F0F1F1"/>
              </a:solidFill>
            </a:endParaRPr>
          </a:p>
        </p:txBody>
      </p:sp>
      <p:sp>
        <p:nvSpPr>
          <p:cNvPr id="3" name="Content Placeholder 2">
            <a:extLst>
              <a:ext uri="{FF2B5EF4-FFF2-40B4-BE49-F238E27FC236}">
                <a16:creationId xmlns:a16="http://schemas.microsoft.com/office/drawing/2014/main" id="{140CB34F-780E-244D-A7D9-DF454A5642C6}"/>
              </a:ext>
            </a:extLst>
          </p:cNvPr>
          <p:cNvSpPr>
            <a:spLocks noGrp="1"/>
          </p:cNvSpPr>
          <p:nvPr>
            <p:ph idx="1"/>
          </p:nvPr>
        </p:nvSpPr>
        <p:spPr>
          <a:xfrm>
            <a:off x="838200" y="1462556"/>
            <a:ext cx="10515600" cy="4351338"/>
          </a:xfrm>
        </p:spPr>
        <p:txBody>
          <a:bodyPr>
            <a:noAutofit/>
          </a:bodyPr>
          <a:lstStyle/>
          <a:p>
            <a:pPr marL="0" indent="0" algn="just">
              <a:spcBef>
                <a:spcPts val="0"/>
              </a:spcBef>
              <a:spcAft>
                <a:spcPts val="600"/>
              </a:spcAft>
              <a:buNone/>
            </a:pPr>
            <a:r>
              <a:rPr lang="en-US" sz="800" dirty="0">
                <a:solidFill>
                  <a:srgbClr val="F0F1F1"/>
                </a:solidFill>
              </a:rPr>
              <a:t>Diversification seeks to reduce volatility by spreading your investment dollars into various asset classes to add balance to your portfolio. Using this methodology, however, does not guarantee a profit or protection from loss in a declining market. Rebalancing assets can have tax consequences. If you sell assets in a taxable account you may have to pay tax on any gain resulting from the sale. Please consult your tax advisor.</a:t>
            </a:r>
          </a:p>
          <a:p>
            <a:pPr marL="0" indent="0" algn="just">
              <a:spcBef>
                <a:spcPts val="0"/>
              </a:spcBef>
              <a:spcAft>
                <a:spcPts val="600"/>
              </a:spcAft>
              <a:buNone/>
            </a:pPr>
            <a:r>
              <a:rPr lang="en-US" sz="800" dirty="0">
                <a:solidFill>
                  <a:srgbClr val="F0F1F1"/>
                </a:solidFill>
              </a:rPr>
              <a:t>Different types of investments and/or investment strategies involve varying levels of risk, and there can be no assurance that any specific investment or investment strategy will either be suitable or profitable for your portfolio.  You and your advisor should carefully consider your suitability depending on your situation.  </a:t>
            </a:r>
          </a:p>
          <a:p>
            <a:pPr marL="0" indent="0" algn="just">
              <a:spcBef>
                <a:spcPts val="0"/>
              </a:spcBef>
              <a:spcAft>
                <a:spcPts val="600"/>
              </a:spcAft>
              <a:buNone/>
            </a:pPr>
            <a:r>
              <a:rPr lang="en-US" sz="800" dirty="0">
                <a:solidFill>
                  <a:srgbClr val="F0F1F1"/>
                </a:solidFill>
              </a:rPr>
              <a:t>Past performance is no guarantee of future results. Data courtesy of Standard &amp; Poor’s Index Versus Active (SPIVA) report as of 12/31/19. The SPIVA Scorecard presents the performances of actively managed mutual funds as compared to benchmark indices. It covers U.S. equity, international equity and fixed income categories. Percentages represent the percent of the equal-weighted asset class that is outperformed by its relative benchmark as defined below. </a:t>
            </a:r>
          </a:p>
          <a:p>
            <a:pPr marL="0" indent="0" algn="just">
              <a:spcBef>
                <a:spcPts val="0"/>
              </a:spcBef>
              <a:spcAft>
                <a:spcPts val="600"/>
              </a:spcAft>
              <a:buNone/>
            </a:pPr>
            <a:r>
              <a:rPr lang="en-US" sz="800" dirty="0">
                <a:solidFill>
                  <a:srgbClr val="F0F1F1"/>
                </a:solidFill>
              </a:rPr>
              <a:t>All indexes have certain limitations.  Investors cannot invest directly in an index. Indexes have no fees. Historical performance results for investment indexes generally do not reflect the deduction of transaction and/or custodial charges or the deduction of an investment management fee, the incurrence of which would have the effect of decreasing historical performance results. Actual performance for client accounts may differ materially from the index portfolios. The SPIVA comparison is made against the “average” active manager performance. Investors cannot invest in the “average active manager.”</a:t>
            </a:r>
          </a:p>
          <a:p>
            <a:pPr marL="0" indent="0" algn="just">
              <a:spcBef>
                <a:spcPts val="0"/>
              </a:spcBef>
              <a:spcAft>
                <a:spcPts val="600"/>
              </a:spcAft>
              <a:buNone/>
            </a:pPr>
            <a:r>
              <a:rPr lang="en-US" sz="800" dirty="0">
                <a:solidFill>
                  <a:srgbClr val="F0F1F1"/>
                </a:solidFill>
              </a:rPr>
              <a:t>•S&amp;P 500 Index: Widely regarded as the best single gauge of the U.S. equities market, this market capitalization-weighted index includes a representative sample of 500 leading companies in leading industries of the U.S. economy and provides over 80% coverage of U.S. equities.</a:t>
            </a:r>
          </a:p>
          <a:p>
            <a:pPr marL="0" indent="0" algn="just">
              <a:spcBef>
                <a:spcPts val="0"/>
              </a:spcBef>
              <a:spcAft>
                <a:spcPts val="600"/>
              </a:spcAft>
              <a:buNone/>
            </a:pPr>
            <a:r>
              <a:rPr lang="en-US" sz="800" dirty="0">
                <a:solidFill>
                  <a:srgbClr val="F0F1F1"/>
                </a:solidFill>
              </a:rPr>
              <a:t>• S&amp;P SmallCap 600 Index: This index consists of 600 small-cap stocks and covers approximately 3% of the U.S. equities market.</a:t>
            </a:r>
          </a:p>
          <a:p>
            <a:pPr marL="0" indent="0" algn="just">
              <a:spcBef>
                <a:spcPts val="0"/>
              </a:spcBef>
              <a:spcAft>
                <a:spcPts val="600"/>
              </a:spcAft>
              <a:buNone/>
            </a:pPr>
            <a:r>
              <a:rPr lang="en-US" sz="800" dirty="0">
                <a:solidFill>
                  <a:srgbClr val="F0F1F1"/>
                </a:solidFill>
              </a:rPr>
              <a:t>• S&amp;P International 700 Index: This index measures the non-United States component of the global equity markets. The index covers all of the regions included in the S&amp;P Global 1200 except for the United States (S&amp;P 500).</a:t>
            </a:r>
          </a:p>
          <a:p>
            <a:pPr marL="0" indent="0" algn="just">
              <a:spcBef>
                <a:spcPts val="0"/>
              </a:spcBef>
              <a:spcAft>
                <a:spcPts val="600"/>
              </a:spcAft>
              <a:buNone/>
            </a:pPr>
            <a:r>
              <a:rPr lang="en-US" sz="800" dirty="0">
                <a:solidFill>
                  <a:srgbClr val="F0F1F1"/>
                </a:solidFill>
              </a:rPr>
              <a:t>• S&amp;P Composite 1500 Value: An index of US stocks made by Standard &amp; Poor’s. It includes all stocks in the S&amp;P 500, S&amp;P 400, and S&amp;P 600. This index covers 90% of the market capitalization of U.S. stocks.</a:t>
            </a:r>
          </a:p>
          <a:p>
            <a:pPr marL="0" indent="0" algn="just">
              <a:spcBef>
                <a:spcPts val="0"/>
              </a:spcBef>
              <a:spcAft>
                <a:spcPts val="600"/>
              </a:spcAft>
              <a:buNone/>
            </a:pPr>
            <a:r>
              <a:rPr lang="en-US" sz="800" dirty="0">
                <a:solidFill>
                  <a:srgbClr val="F0F1F1"/>
                </a:solidFill>
              </a:rPr>
              <a:t>•S&amp;P/IFCI Composite Index:  This index is widely recognized as a comprehensive and reliable measure of the world’s emerging markets. It measures the returns of stocks that are legally and practically available to foreign investors.</a:t>
            </a:r>
          </a:p>
          <a:p>
            <a:pPr marL="0" indent="0" algn="just">
              <a:spcBef>
                <a:spcPts val="0"/>
              </a:spcBef>
              <a:spcAft>
                <a:spcPts val="600"/>
              </a:spcAft>
              <a:buNone/>
            </a:pPr>
            <a:r>
              <a:rPr lang="en-US" sz="800" dirty="0">
                <a:solidFill>
                  <a:srgbClr val="F0F1F1"/>
                </a:solidFill>
              </a:rPr>
              <a:t>• Barclays US Government (1-3 Year) Index: measures the performance of the US government bond market and includes public obligations of the U.S. Treasury with a maturity between 1 and up to (but not including) 3 years.</a:t>
            </a:r>
          </a:p>
          <a:p>
            <a:pPr marL="0" indent="0" algn="just">
              <a:spcBef>
                <a:spcPts val="0"/>
              </a:spcBef>
              <a:spcAft>
                <a:spcPts val="600"/>
              </a:spcAft>
              <a:buNone/>
            </a:pPr>
            <a:r>
              <a:rPr lang="en-US" sz="800" dirty="0">
                <a:solidFill>
                  <a:srgbClr val="F0F1F1"/>
                </a:solidFill>
              </a:rPr>
              <a:t>•Barclays Global Aggregate Bond Index: a flagship measure of global investment grade debt from twenty-four local currency markets. This multi-currency benchmark includes treasury, government-related, corporate and securitized fixed-rate bonds from both developed and emerging issuers.</a:t>
            </a:r>
          </a:p>
          <a:p>
            <a:pPr marL="0" indent="0" algn="just">
              <a:spcBef>
                <a:spcPts val="0"/>
              </a:spcBef>
              <a:spcAft>
                <a:spcPts val="600"/>
              </a:spcAft>
              <a:buNone/>
            </a:pPr>
            <a:r>
              <a:rPr lang="en-US" sz="800" dirty="0">
                <a:solidFill>
                  <a:srgbClr val="F0F1F1"/>
                </a:solidFill>
              </a:rPr>
              <a:t>For further information regarding Standard and Poor’s Indices Versus Active Funds Scorecard, please go to https://</a:t>
            </a:r>
            <a:r>
              <a:rPr lang="en-US" sz="800" dirty="0" err="1">
                <a:solidFill>
                  <a:srgbClr val="F0F1F1"/>
                </a:solidFill>
              </a:rPr>
              <a:t>us.spindices.com</a:t>
            </a:r>
            <a:r>
              <a:rPr lang="en-US" sz="800" dirty="0">
                <a:solidFill>
                  <a:srgbClr val="F0F1F1"/>
                </a:solidFill>
              </a:rPr>
              <a:t>/documents/</a:t>
            </a:r>
            <a:r>
              <a:rPr lang="en-US" sz="800" dirty="0" err="1">
                <a:solidFill>
                  <a:srgbClr val="F0F1F1"/>
                </a:solidFill>
              </a:rPr>
              <a:t>spiva</a:t>
            </a:r>
            <a:r>
              <a:rPr lang="en-US" sz="800" dirty="0">
                <a:solidFill>
                  <a:srgbClr val="F0F1F1"/>
                </a:solidFill>
              </a:rPr>
              <a:t>/spiva-us-year-end-2019.pdf.</a:t>
            </a:r>
          </a:p>
          <a:p>
            <a:pPr marL="0" indent="0" algn="just">
              <a:spcBef>
                <a:spcPts val="0"/>
              </a:spcBef>
              <a:spcAft>
                <a:spcPts val="600"/>
              </a:spcAft>
              <a:buNone/>
            </a:pPr>
            <a:endParaRPr lang="en-US" sz="800" dirty="0">
              <a:solidFill>
                <a:srgbClr val="F0F1F1"/>
              </a:solidFill>
            </a:endParaRPr>
          </a:p>
        </p:txBody>
      </p:sp>
      <p:pic>
        <p:nvPicPr>
          <p:cNvPr id="6" name="Picture 5">
            <a:extLst>
              <a:ext uri="{FF2B5EF4-FFF2-40B4-BE49-F238E27FC236}">
                <a16:creationId xmlns:a16="http://schemas.microsoft.com/office/drawing/2014/main" id="{5C1FD1C1-8F05-EC41-9ECE-7C9A2E2CAB90}"/>
              </a:ext>
            </a:extLst>
          </p:cNvPr>
          <p:cNvPicPr>
            <a:picLocks noChangeAspect="1"/>
          </p:cNvPicPr>
          <p:nvPr/>
        </p:nvPicPr>
        <p:blipFill>
          <a:blip r:embed="rId4"/>
          <a:srcRect/>
          <a:stretch/>
        </p:blipFill>
        <p:spPr>
          <a:xfrm>
            <a:off x="9465291" y="517254"/>
            <a:ext cx="1888508" cy="325893"/>
          </a:xfrm>
          <a:prstGeom prst="rect">
            <a:avLst/>
          </a:prstGeom>
        </p:spPr>
      </p:pic>
    </p:spTree>
    <p:extLst>
      <p:ext uri="{BB962C8B-B14F-4D97-AF65-F5344CB8AC3E}">
        <p14:creationId xmlns:p14="http://schemas.microsoft.com/office/powerpoint/2010/main" val="70879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107F8-2523-A341-B008-497163647164}"/>
              </a:ext>
            </a:extLst>
          </p:cNvPr>
          <p:cNvSpPr>
            <a:spLocks noGrp="1"/>
          </p:cNvSpPr>
          <p:nvPr>
            <p:ph type="title"/>
          </p:nvPr>
        </p:nvSpPr>
        <p:spPr/>
        <p:txBody>
          <a:bodyPr/>
          <a:lstStyle/>
          <a:p>
            <a:r>
              <a:rPr lang="en-US" dirty="0"/>
              <a:t>Symmetry – Strategic Core Pairings</a:t>
            </a:r>
          </a:p>
        </p:txBody>
      </p:sp>
      <p:sp>
        <p:nvSpPr>
          <p:cNvPr id="3" name="Content Placeholder 2">
            <a:extLst>
              <a:ext uri="{FF2B5EF4-FFF2-40B4-BE49-F238E27FC236}">
                <a16:creationId xmlns:a16="http://schemas.microsoft.com/office/drawing/2014/main" id="{5FBE962F-510C-5B4D-A9AD-DD7100FE4875}"/>
              </a:ext>
            </a:extLst>
          </p:cNvPr>
          <p:cNvSpPr>
            <a:spLocks noGrp="1"/>
          </p:cNvSpPr>
          <p:nvPr>
            <p:ph idx="1"/>
          </p:nvPr>
        </p:nvSpPr>
        <p:spPr>
          <a:xfrm>
            <a:off x="838200" y="1930301"/>
            <a:ext cx="10515600" cy="4351338"/>
          </a:xfrm>
        </p:spPr>
        <p:txBody>
          <a:bodyPr>
            <a:normAutofit/>
          </a:bodyPr>
          <a:lstStyle/>
          <a:p>
            <a:pPr marL="0" indent="0">
              <a:buNone/>
            </a:pPr>
            <a:r>
              <a:rPr lang="en-US" dirty="0">
                <a:latin typeface="Montserrat Medium" pitchFamily="2" charset="77"/>
              </a:rPr>
              <a:t>Strategists fall within one of three different styles:</a:t>
            </a:r>
          </a:p>
          <a:p>
            <a:r>
              <a:rPr lang="en-US" dirty="0">
                <a:latin typeface="Montserrat Medium" pitchFamily="2" charset="77"/>
              </a:rPr>
              <a:t>Strategic</a:t>
            </a:r>
          </a:p>
          <a:p>
            <a:r>
              <a:rPr lang="en-US" dirty="0">
                <a:latin typeface="Montserrat Medium" pitchFamily="2" charset="77"/>
              </a:rPr>
              <a:t>Dynamic Manager</a:t>
            </a:r>
          </a:p>
          <a:p>
            <a:r>
              <a:rPr lang="en-US" dirty="0">
                <a:latin typeface="Montserrat Medium" pitchFamily="2" charset="77"/>
              </a:rPr>
              <a:t>Tactical Manager</a:t>
            </a:r>
          </a:p>
          <a:p>
            <a:pPr lvl="1"/>
            <a:endParaRPr lang="en-US" b="1" dirty="0">
              <a:solidFill>
                <a:schemeClr val="accent2"/>
              </a:solidFill>
              <a:latin typeface="Montserrat ExtraBold" pitchFamily="2" charset="77"/>
            </a:endParaRPr>
          </a:p>
        </p:txBody>
      </p:sp>
      <p:cxnSp>
        <p:nvCxnSpPr>
          <p:cNvPr id="4" name="Straight Connector 3">
            <a:extLst>
              <a:ext uri="{FF2B5EF4-FFF2-40B4-BE49-F238E27FC236}">
                <a16:creationId xmlns:a16="http://schemas.microsoft.com/office/drawing/2014/main" id="{D00B86A4-9D98-7E42-9CD0-1D399EF1B89C}"/>
              </a:ext>
            </a:extLst>
          </p:cNvPr>
          <p:cNvCxnSpPr>
            <a:cxnSpLocks/>
          </p:cNvCxnSpPr>
          <p:nvPr/>
        </p:nvCxnSpPr>
        <p:spPr>
          <a:xfrm>
            <a:off x="937993" y="965150"/>
            <a:ext cx="7376951" cy="0"/>
          </a:xfrm>
          <a:prstGeom prst="line">
            <a:avLst/>
          </a:prstGeom>
          <a:ln w="38100">
            <a:solidFill>
              <a:srgbClr val="00C4B3"/>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3A65AD7-09F2-994E-8848-DC9864FB0BE6}"/>
              </a:ext>
            </a:extLst>
          </p:cNvPr>
          <p:cNvSpPr/>
          <p:nvPr/>
        </p:nvSpPr>
        <p:spPr>
          <a:xfrm>
            <a:off x="838200" y="6401545"/>
            <a:ext cx="2832827" cy="215444"/>
          </a:xfrm>
          <a:prstGeom prst="rect">
            <a:avLst/>
          </a:prstGeom>
        </p:spPr>
        <p:txBody>
          <a:bodyPr wrap="none">
            <a:spAutoFit/>
          </a:bodyPr>
          <a:lstStyle/>
          <a:p>
            <a:r>
              <a:rPr lang="en-US" sz="800" b="1" dirty="0">
                <a:latin typeface="Montserrat" pitchFamily="2" charset="77"/>
                <a:ea typeface="Segoe UI Historic" panose="020B0502040204020203" pitchFamily="34" charset="0"/>
                <a:cs typeface="Segoe UI Historic" panose="020B0502040204020203" pitchFamily="34" charset="0"/>
              </a:rPr>
              <a:t>For Advisor Use Only. Not for Public Distribution. </a:t>
            </a:r>
            <a:endParaRPr lang="en-US" sz="800" dirty="0"/>
          </a:p>
        </p:txBody>
      </p:sp>
    </p:spTree>
    <p:extLst>
      <p:ext uri="{BB962C8B-B14F-4D97-AF65-F5344CB8AC3E}">
        <p14:creationId xmlns:p14="http://schemas.microsoft.com/office/powerpoint/2010/main" val="282373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ird&#10;&#10;Description automatically generated">
            <a:extLst>
              <a:ext uri="{FF2B5EF4-FFF2-40B4-BE49-F238E27FC236}">
                <a16:creationId xmlns:a16="http://schemas.microsoft.com/office/drawing/2014/main" id="{CDB6D87A-F668-2848-9F2F-FC2D9479B5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8976D5B-39B7-CB4B-B107-FF0AFF6E5C98}"/>
              </a:ext>
            </a:extLst>
          </p:cNvPr>
          <p:cNvSpPr>
            <a:spLocks noGrp="1"/>
          </p:cNvSpPr>
          <p:nvPr>
            <p:ph type="title"/>
          </p:nvPr>
        </p:nvSpPr>
        <p:spPr>
          <a:xfrm>
            <a:off x="838200" y="2056"/>
            <a:ext cx="10515600" cy="1325563"/>
          </a:xfrm>
        </p:spPr>
        <p:txBody>
          <a:bodyPr anchor="b">
            <a:normAutofit/>
          </a:bodyPr>
          <a:lstStyle/>
          <a:p>
            <a:r>
              <a:rPr lang="en-US" sz="1400" b="1" dirty="0">
                <a:solidFill>
                  <a:srgbClr val="F0F1F1"/>
                </a:solidFill>
              </a:rPr>
              <a:t>The Power of Factors &amp; Diversification - Stocks Disclosure</a:t>
            </a:r>
            <a:endParaRPr lang="en-US" sz="1400" dirty="0">
              <a:solidFill>
                <a:srgbClr val="F0F1F1"/>
              </a:solidFill>
            </a:endParaRPr>
          </a:p>
        </p:txBody>
      </p:sp>
      <p:sp>
        <p:nvSpPr>
          <p:cNvPr id="3" name="Content Placeholder 2">
            <a:extLst>
              <a:ext uri="{FF2B5EF4-FFF2-40B4-BE49-F238E27FC236}">
                <a16:creationId xmlns:a16="http://schemas.microsoft.com/office/drawing/2014/main" id="{140CB34F-780E-244D-A7D9-DF454A5642C6}"/>
              </a:ext>
            </a:extLst>
          </p:cNvPr>
          <p:cNvSpPr>
            <a:spLocks noGrp="1"/>
          </p:cNvSpPr>
          <p:nvPr>
            <p:ph idx="1"/>
          </p:nvPr>
        </p:nvSpPr>
        <p:spPr>
          <a:xfrm>
            <a:off x="838200" y="1462556"/>
            <a:ext cx="10515600" cy="4351338"/>
          </a:xfrm>
        </p:spPr>
        <p:txBody>
          <a:bodyPr>
            <a:noAutofit/>
          </a:bodyPr>
          <a:lstStyle/>
          <a:p>
            <a:pPr marL="0" indent="0" algn="just">
              <a:spcBef>
                <a:spcPts val="0"/>
              </a:spcBef>
              <a:spcAft>
                <a:spcPts val="600"/>
              </a:spcAft>
              <a:buNone/>
            </a:pPr>
            <a:r>
              <a:rPr lang="en-US" sz="800" dirty="0">
                <a:solidFill>
                  <a:srgbClr val="F0F1F1"/>
                </a:solidFill>
              </a:rPr>
              <a:t>Factors are sources of expected returns. Symmetry searches for factors that have been shown historically to deliver higher returns over time. Symmetry Partners’ investment approach seeks enhanced returns by overweighting assets that exhibit characteristics that tend to be in accordance with one or more “factors” identified in academic research as historically associated with higher returns. Please be advised that adding these factors may not ensure increased return over a market weighted investment and may lead to underperformance relative to the benchmark over the investor’s time horizon.</a:t>
            </a:r>
          </a:p>
          <a:p>
            <a:pPr marL="0" indent="0" algn="just">
              <a:spcBef>
                <a:spcPts val="0"/>
              </a:spcBef>
              <a:spcAft>
                <a:spcPts val="600"/>
              </a:spcAft>
              <a:buNone/>
            </a:pPr>
            <a:r>
              <a:rPr lang="en-US" sz="800" dirty="0">
                <a:solidFill>
                  <a:srgbClr val="F0F1F1"/>
                </a:solidFill>
              </a:rPr>
              <a:t>Historical performance results for investment indices and/or categories have been provided for general comparison purposes only, and generally do not reflect the deduction of transaction and/or custodial charges, the deduction of an investment management fee, nor the impact of taxes, the incurrence of which would have the effect of decreasing historical performance results. It should not be assumed that your account holdings correspond directly to any comparative indices.</a:t>
            </a:r>
          </a:p>
          <a:p>
            <a:pPr marL="0" indent="0" algn="just">
              <a:spcBef>
                <a:spcPts val="0"/>
              </a:spcBef>
              <a:spcAft>
                <a:spcPts val="600"/>
              </a:spcAft>
              <a:buNone/>
            </a:pPr>
            <a:r>
              <a:rPr lang="en-US" sz="800" dirty="0">
                <a:solidFill>
                  <a:srgbClr val="F0F1F1"/>
                </a:solidFill>
              </a:rPr>
              <a:t>All indexes have certain limitations. Investors cannot invest directly in an index. Indexes have no fees. Historical performance results for investment indexes generally do not reflect the deduction of transaction and/or custodial charges or the deduction of an investment management fee, the incurrence of which would have the effect of decreasing historical performance. The index performance includes the reinvestment of dividends of the underlying securities. Actual performance for client accounts may differ materially from the index portfolios. </a:t>
            </a:r>
          </a:p>
          <a:p>
            <a:pPr marL="0" indent="0" algn="just">
              <a:spcBef>
                <a:spcPts val="0"/>
              </a:spcBef>
              <a:spcAft>
                <a:spcPts val="600"/>
              </a:spcAft>
              <a:buNone/>
            </a:pPr>
            <a:r>
              <a:rPr lang="en-US" sz="800" dirty="0">
                <a:solidFill>
                  <a:srgbClr val="F0F1F1"/>
                </a:solidFill>
              </a:rPr>
              <a:t>Value = MSCI USA Value Index: MSCI USA Value Index captures large and mid-cap US securities exhibiting overall value style characteristics. The value investment style characteristics for index construction are defined using three variables: book value to price, 12-month forward earnings to price and dividend yield. With 322 constituents, the index targets 50% coverage of the free float-adjusted market capitalization of the MSCI USA Index. </a:t>
            </a:r>
          </a:p>
          <a:p>
            <a:pPr marL="0" indent="0" algn="just">
              <a:spcBef>
                <a:spcPts val="0"/>
              </a:spcBef>
              <a:spcAft>
                <a:spcPts val="600"/>
              </a:spcAft>
              <a:buNone/>
            </a:pPr>
            <a:r>
              <a:rPr lang="en-US" sz="800" dirty="0">
                <a:solidFill>
                  <a:srgbClr val="F0F1F1"/>
                </a:solidFill>
              </a:rPr>
              <a:t>Quality = MSCI USA Quality Index: MSCI USA Quality Index is based on the MSCI USA Index, its parent index, which includes large and mid-cap stocks in the US equity market. The index aims to capture the performance of quality growth stocks by identifying stocks with high quality scores based on three main fundamental variables: high return on equity (ROE), stable year-over-year earnings growth and low financial leverage.  </a:t>
            </a:r>
          </a:p>
          <a:p>
            <a:pPr marL="0" indent="0" algn="just">
              <a:spcBef>
                <a:spcPts val="0"/>
              </a:spcBef>
              <a:spcAft>
                <a:spcPts val="600"/>
              </a:spcAft>
              <a:buNone/>
            </a:pPr>
            <a:r>
              <a:rPr lang="en-US" sz="800" dirty="0">
                <a:solidFill>
                  <a:srgbClr val="F0F1F1"/>
                </a:solidFill>
              </a:rPr>
              <a:t>Momentum = MSCI USA Momentum Index: MSCI USA Momentum Index is based on MSCI USA Index, its parent index, which captures large and mid-cap stocks of the US market. It is designed to reflect the performance of an equity momentum strategy by emphasizing stocks with high price momentum, while maintaining reasonably high trading liquidity, investment capacity and moderate index turnover. </a:t>
            </a:r>
          </a:p>
          <a:p>
            <a:pPr marL="0" indent="0" algn="just">
              <a:spcBef>
                <a:spcPts val="0"/>
              </a:spcBef>
              <a:spcAft>
                <a:spcPts val="600"/>
              </a:spcAft>
              <a:buNone/>
            </a:pPr>
            <a:r>
              <a:rPr lang="en-US" sz="800" dirty="0">
                <a:solidFill>
                  <a:srgbClr val="F0F1F1"/>
                </a:solidFill>
              </a:rPr>
              <a:t>Small-Cap = MSCI USA Small Cap Index: MSCI USA Small Cap Index is designed to measure the performance of the small cap segment of the US equity market. With 1,864 constituents, the index represents approximately 14% of the free float-adjusted market capitalization in the US. </a:t>
            </a:r>
          </a:p>
          <a:p>
            <a:pPr marL="0" indent="0" algn="just">
              <a:spcBef>
                <a:spcPts val="0"/>
              </a:spcBef>
              <a:spcAft>
                <a:spcPts val="600"/>
              </a:spcAft>
              <a:buNone/>
            </a:pPr>
            <a:r>
              <a:rPr lang="en-US" sz="800" dirty="0">
                <a:solidFill>
                  <a:srgbClr val="F0F1F1"/>
                </a:solidFill>
              </a:rPr>
              <a:t>Multi-Factor = MSCI USA Diversified Multiple-Factor Index: MSCI USA Diversified Multiple-Factor Index is based on a traditional market cap weighted parent index, the MSCI USA Index, which includes US large and mid-cap stocks. The index aims to maximize exposure to four factors – Value, Momentum, Quality and Low Size -- while maintaining a risk profile similar to that of the underlying parent index. </a:t>
            </a:r>
          </a:p>
          <a:p>
            <a:pPr marL="0" indent="0" algn="just">
              <a:spcBef>
                <a:spcPts val="0"/>
              </a:spcBef>
              <a:spcAft>
                <a:spcPts val="600"/>
              </a:spcAft>
              <a:buNone/>
            </a:pPr>
            <a:r>
              <a:rPr lang="en-US" sz="800" dirty="0">
                <a:solidFill>
                  <a:srgbClr val="F0F1F1"/>
                </a:solidFill>
              </a:rPr>
              <a:t>Min-Volatility = MSCI USA Minimum Volatility Index: MSCI USA Minimum Volatility Index aims to reflect the performance characteristics of a minimum variance strategy applied to the large and mid-cap USA equity universe. The index is calculated by optimizing the MSCI USA Index, its parent index, in USD for the lowest absolute risk (within a given set of constraints). Historically, the index has shown lower beta and volatility characteristics relative to the MSCI USA Index. </a:t>
            </a:r>
          </a:p>
          <a:p>
            <a:pPr marL="0" indent="0" algn="just">
              <a:spcBef>
                <a:spcPts val="0"/>
              </a:spcBef>
              <a:spcAft>
                <a:spcPts val="600"/>
              </a:spcAft>
              <a:buNone/>
            </a:pPr>
            <a:r>
              <a:rPr lang="en-US" sz="800" dirty="0">
                <a:solidFill>
                  <a:srgbClr val="F0F1F1"/>
                </a:solidFill>
              </a:rPr>
              <a:t>MSCI USA = MSCI USA GR USD: which is designed to measure the performance of the large and mid cap segments of the US market. With 622 constituents, the index covers approximately 85% of the free float-adjusted market capitalization in the US. </a:t>
            </a:r>
          </a:p>
          <a:p>
            <a:pPr marL="0" indent="0" algn="just">
              <a:spcBef>
                <a:spcPts val="0"/>
              </a:spcBef>
              <a:spcAft>
                <a:spcPts val="600"/>
              </a:spcAft>
              <a:buNone/>
            </a:pPr>
            <a:r>
              <a:rPr lang="en-US" sz="800" dirty="0">
                <a:solidFill>
                  <a:schemeClr val="bg1"/>
                </a:solidFill>
              </a:rPr>
              <a:t>The MSCI ACWI Diversified Multiple-Factor Index is based on MSCI ACWI Index, its parent index, which includes large and mid cap stocks across 23 Developed Markets (DM) and 26 Emerging Markets (EM) countries*. The index aims to maximize exposure to four factors – Value, Momentum, Quality and Low Size -- while maintaining a risk profile like that of the underlying parent index.</a:t>
            </a:r>
          </a:p>
          <a:p>
            <a:pPr marL="0" indent="0" algn="just">
              <a:spcBef>
                <a:spcPts val="0"/>
              </a:spcBef>
              <a:spcAft>
                <a:spcPts val="600"/>
              </a:spcAft>
              <a:buNone/>
            </a:pPr>
            <a:r>
              <a:rPr lang="en-US" sz="800" dirty="0">
                <a:solidFill>
                  <a:srgbClr val="F0F1F1"/>
                </a:solidFill>
              </a:rPr>
              <a:t>© Morningstar 2020. All rights reserved. The information contained herein: (1) is proprietary to Morningstar and/or its content providers; (2) may not be copied, adapted or distributed; and (3) is not warranted to be accurate, complete or timely. Neither Morningstar nor its content providers are responsible for any damages or losses arising from any use of this information, except where such damages or losses cannot be limited or excluded by law in your jurisdiction. Past financial performance is no guarantee of future results.</a:t>
            </a:r>
          </a:p>
          <a:p>
            <a:pPr marL="0" indent="0" algn="just">
              <a:spcBef>
                <a:spcPts val="0"/>
              </a:spcBef>
              <a:spcAft>
                <a:spcPts val="600"/>
              </a:spcAft>
              <a:buNone/>
            </a:pPr>
            <a:endParaRPr lang="en-US" sz="800" dirty="0">
              <a:solidFill>
                <a:srgbClr val="F0F1F1"/>
              </a:solidFill>
            </a:endParaRPr>
          </a:p>
          <a:p>
            <a:pPr marL="0" indent="0" algn="just">
              <a:spcBef>
                <a:spcPts val="0"/>
              </a:spcBef>
              <a:spcAft>
                <a:spcPts val="600"/>
              </a:spcAft>
              <a:buNone/>
            </a:pPr>
            <a:endParaRPr lang="en-US" sz="800" dirty="0">
              <a:solidFill>
                <a:srgbClr val="F0F1F1"/>
              </a:solidFill>
            </a:endParaRPr>
          </a:p>
        </p:txBody>
      </p:sp>
      <p:pic>
        <p:nvPicPr>
          <p:cNvPr id="6" name="Picture 5">
            <a:extLst>
              <a:ext uri="{FF2B5EF4-FFF2-40B4-BE49-F238E27FC236}">
                <a16:creationId xmlns:a16="http://schemas.microsoft.com/office/drawing/2014/main" id="{98B38CB0-5D7F-7C45-AC1C-37FD44574EF1}"/>
              </a:ext>
            </a:extLst>
          </p:cNvPr>
          <p:cNvPicPr>
            <a:picLocks noChangeAspect="1"/>
          </p:cNvPicPr>
          <p:nvPr/>
        </p:nvPicPr>
        <p:blipFill>
          <a:blip r:embed="rId4"/>
          <a:srcRect/>
          <a:stretch/>
        </p:blipFill>
        <p:spPr>
          <a:xfrm>
            <a:off x="9465291" y="517254"/>
            <a:ext cx="1888508" cy="325893"/>
          </a:xfrm>
          <a:prstGeom prst="rect">
            <a:avLst/>
          </a:prstGeom>
        </p:spPr>
      </p:pic>
    </p:spTree>
    <p:extLst>
      <p:ext uri="{BB962C8B-B14F-4D97-AF65-F5344CB8AC3E}">
        <p14:creationId xmlns:p14="http://schemas.microsoft.com/office/powerpoint/2010/main" val="109171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107F8-2523-A341-B008-497163647164}"/>
              </a:ext>
            </a:extLst>
          </p:cNvPr>
          <p:cNvSpPr>
            <a:spLocks noGrp="1"/>
          </p:cNvSpPr>
          <p:nvPr>
            <p:ph type="title"/>
          </p:nvPr>
        </p:nvSpPr>
        <p:spPr/>
        <p:txBody>
          <a:bodyPr/>
          <a:lstStyle/>
          <a:p>
            <a:r>
              <a:rPr lang="en-US" dirty="0"/>
              <a:t>Symmetry – Strategic Core Pairings</a:t>
            </a:r>
          </a:p>
        </p:txBody>
      </p:sp>
      <p:sp>
        <p:nvSpPr>
          <p:cNvPr id="3" name="Content Placeholder 2">
            <a:extLst>
              <a:ext uri="{FF2B5EF4-FFF2-40B4-BE49-F238E27FC236}">
                <a16:creationId xmlns:a16="http://schemas.microsoft.com/office/drawing/2014/main" id="{5FBE962F-510C-5B4D-A9AD-DD7100FE4875}"/>
              </a:ext>
            </a:extLst>
          </p:cNvPr>
          <p:cNvSpPr>
            <a:spLocks noGrp="1"/>
          </p:cNvSpPr>
          <p:nvPr>
            <p:ph idx="1"/>
          </p:nvPr>
        </p:nvSpPr>
        <p:spPr>
          <a:xfrm>
            <a:off x="838200" y="1541512"/>
            <a:ext cx="10515600" cy="4351338"/>
          </a:xfrm>
        </p:spPr>
        <p:txBody>
          <a:bodyPr>
            <a:normAutofit/>
          </a:bodyPr>
          <a:lstStyle/>
          <a:p>
            <a:r>
              <a:rPr lang="en-US" dirty="0">
                <a:latin typeface="Montserrat Medium" pitchFamily="2" charset="77"/>
              </a:rPr>
              <a:t>Strategic</a:t>
            </a:r>
          </a:p>
          <a:p>
            <a:pPr lvl="1"/>
            <a:r>
              <a:rPr lang="en-US" dirty="0">
                <a:latin typeface="Montserrat Medium" pitchFamily="2" charset="77"/>
              </a:rPr>
              <a:t>Asset Allocation Strategy</a:t>
            </a:r>
          </a:p>
          <a:p>
            <a:pPr lvl="1"/>
            <a:r>
              <a:rPr lang="en-US" dirty="0">
                <a:latin typeface="Montserrat Medium" pitchFamily="2" charset="77"/>
              </a:rPr>
              <a:t>Long-term focus</a:t>
            </a:r>
          </a:p>
          <a:p>
            <a:pPr lvl="1"/>
            <a:r>
              <a:rPr lang="en-US" dirty="0">
                <a:latin typeface="Montserrat Medium" pitchFamily="2" charset="77"/>
              </a:rPr>
              <a:t>Benefits: 	</a:t>
            </a:r>
          </a:p>
          <a:p>
            <a:pPr lvl="2"/>
            <a:r>
              <a:rPr lang="en-US" dirty="0">
                <a:latin typeface="Montserrat Medium" pitchFamily="2" charset="77"/>
              </a:rPr>
              <a:t>Tend to be broadly diversified</a:t>
            </a:r>
          </a:p>
          <a:p>
            <a:pPr lvl="2"/>
            <a:r>
              <a:rPr lang="en-US" dirty="0">
                <a:latin typeface="Montserrat Medium" pitchFamily="2" charset="77"/>
              </a:rPr>
              <a:t>Often more cost-effective</a:t>
            </a:r>
          </a:p>
          <a:p>
            <a:pPr lvl="2"/>
            <a:r>
              <a:rPr lang="en-US" dirty="0">
                <a:latin typeface="Montserrat Medium" pitchFamily="2" charset="77"/>
              </a:rPr>
              <a:t>More tax-efficient</a:t>
            </a:r>
          </a:p>
          <a:p>
            <a:pPr lvl="1"/>
            <a:endParaRPr lang="en-US" b="1" dirty="0">
              <a:solidFill>
                <a:schemeClr val="accent2"/>
              </a:solidFill>
              <a:latin typeface="Montserrat ExtraBold" pitchFamily="2" charset="77"/>
            </a:endParaRPr>
          </a:p>
          <a:p>
            <a:pPr lvl="1"/>
            <a:r>
              <a:rPr lang="en-US" b="1" dirty="0">
                <a:solidFill>
                  <a:schemeClr val="accent2"/>
                </a:solidFill>
                <a:latin typeface="Montserrat ExtraBold" pitchFamily="2" charset="77"/>
              </a:rPr>
              <a:t>Popular managers that follow this style:</a:t>
            </a:r>
          </a:p>
          <a:p>
            <a:pPr lvl="2"/>
            <a:r>
              <a:rPr lang="en-US" b="1" dirty="0">
                <a:solidFill>
                  <a:schemeClr val="accent2"/>
                </a:solidFill>
                <a:latin typeface="Montserrat ExtraBold" pitchFamily="2" charset="77"/>
              </a:rPr>
              <a:t>Symmetry, Vanguard, Russell</a:t>
            </a:r>
          </a:p>
        </p:txBody>
      </p:sp>
      <p:cxnSp>
        <p:nvCxnSpPr>
          <p:cNvPr id="4" name="Straight Connector 3">
            <a:extLst>
              <a:ext uri="{FF2B5EF4-FFF2-40B4-BE49-F238E27FC236}">
                <a16:creationId xmlns:a16="http://schemas.microsoft.com/office/drawing/2014/main" id="{D00B86A4-9D98-7E42-9CD0-1D399EF1B89C}"/>
              </a:ext>
            </a:extLst>
          </p:cNvPr>
          <p:cNvCxnSpPr>
            <a:cxnSpLocks/>
          </p:cNvCxnSpPr>
          <p:nvPr/>
        </p:nvCxnSpPr>
        <p:spPr>
          <a:xfrm>
            <a:off x="937993" y="965150"/>
            <a:ext cx="7376951" cy="0"/>
          </a:xfrm>
          <a:prstGeom prst="line">
            <a:avLst/>
          </a:prstGeom>
          <a:ln w="38100">
            <a:solidFill>
              <a:srgbClr val="00C4B3"/>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3A65AD7-09F2-994E-8848-DC9864FB0BE6}"/>
              </a:ext>
            </a:extLst>
          </p:cNvPr>
          <p:cNvSpPr/>
          <p:nvPr/>
        </p:nvSpPr>
        <p:spPr>
          <a:xfrm>
            <a:off x="838200" y="6401545"/>
            <a:ext cx="2832827" cy="215444"/>
          </a:xfrm>
          <a:prstGeom prst="rect">
            <a:avLst/>
          </a:prstGeom>
        </p:spPr>
        <p:txBody>
          <a:bodyPr wrap="none">
            <a:spAutoFit/>
          </a:bodyPr>
          <a:lstStyle/>
          <a:p>
            <a:r>
              <a:rPr lang="en-US" sz="800" b="1" dirty="0">
                <a:latin typeface="Montserrat" pitchFamily="2" charset="77"/>
                <a:ea typeface="Segoe UI Historic" panose="020B0502040204020203" pitchFamily="34" charset="0"/>
                <a:cs typeface="Segoe UI Historic" panose="020B0502040204020203" pitchFamily="34" charset="0"/>
              </a:rPr>
              <a:t>For Advisor Use Only. Not for Public Distribution. </a:t>
            </a:r>
            <a:endParaRPr lang="en-US" sz="800" dirty="0"/>
          </a:p>
        </p:txBody>
      </p:sp>
    </p:spTree>
    <p:extLst>
      <p:ext uri="{BB962C8B-B14F-4D97-AF65-F5344CB8AC3E}">
        <p14:creationId xmlns:p14="http://schemas.microsoft.com/office/powerpoint/2010/main" val="253013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407B1-5DF1-1546-809C-A41D2A06B2BD}"/>
              </a:ext>
            </a:extLst>
          </p:cNvPr>
          <p:cNvSpPr>
            <a:spLocks noGrp="1"/>
          </p:cNvSpPr>
          <p:nvPr>
            <p:ph type="title"/>
          </p:nvPr>
        </p:nvSpPr>
        <p:spPr/>
        <p:txBody>
          <a:bodyPr>
            <a:normAutofit/>
          </a:bodyPr>
          <a:lstStyle/>
          <a:p>
            <a:r>
              <a:rPr lang="en-US" sz="2800" dirty="0"/>
              <a:t>Our Investment Approach</a:t>
            </a:r>
          </a:p>
        </p:txBody>
      </p:sp>
      <p:sp>
        <p:nvSpPr>
          <p:cNvPr id="3" name="Text Placeholder 2">
            <a:extLst>
              <a:ext uri="{FF2B5EF4-FFF2-40B4-BE49-F238E27FC236}">
                <a16:creationId xmlns:a16="http://schemas.microsoft.com/office/drawing/2014/main" id="{4123AED9-6987-304C-9DA5-8C7C1A357DE7}"/>
              </a:ext>
            </a:extLst>
          </p:cNvPr>
          <p:cNvSpPr>
            <a:spLocks noGrp="1"/>
          </p:cNvSpPr>
          <p:nvPr>
            <p:ph type="body" sz="quarter" idx="10"/>
          </p:nvPr>
        </p:nvSpPr>
        <p:spPr>
          <a:xfrm>
            <a:off x="838200" y="1085766"/>
            <a:ext cx="4838700" cy="357188"/>
          </a:xfrm>
        </p:spPr>
        <p:txBody>
          <a:bodyPr>
            <a:normAutofit lnSpcReduction="10000"/>
          </a:bodyPr>
          <a:lstStyle/>
          <a:p>
            <a:r>
              <a:rPr lang="en-US" dirty="0"/>
              <a:t>The Best of Active &amp; Passive</a:t>
            </a:r>
          </a:p>
        </p:txBody>
      </p:sp>
      <p:cxnSp>
        <p:nvCxnSpPr>
          <p:cNvPr id="19" name="Straight Connector 18">
            <a:extLst>
              <a:ext uri="{FF2B5EF4-FFF2-40B4-BE49-F238E27FC236}">
                <a16:creationId xmlns:a16="http://schemas.microsoft.com/office/drawing/2014/main" id="{F18CE32E-5A77-CC44-8649-174D23725203}"/>
              </a:ext>
            </a:extLst>
          </p:cNvPr>
          <p:cNvCxnSpPr>
            <a:cxnSpLocks/>
          </p:cNvCxnSpPr>
          <p:nvPr/>
        </p:nvCxnSpPr>
        <p:spPr>
          <a:xfrm>
            <a:off x="884229" y="1002552"/>
            <a:ext cx="4898006" cy="0"/>
          </a:xfrm>
          <a:prstGeom prst="line">
            <a:avLst/>
          </a:prstGeom>
          <a:ln w="38100">
            <a:solidFill>
              <a:srgbClr val="00C4B3"/>
            </a:solidFill>
          </a:ln>
        </p:spPr>
        <p:style>
          <a:lnRef idx="1">
            <a:schemeClr val="accent1"/>
          </a:lnRef>
          <a:fillRef idx="0">
            <a:schemeClr val="accent1"/>
          </a:fillRef>
          <a:effectRef idx="0">
            <a:schemeClr val="accent1"/>
          </a:effectRef>
          <a:fontRef idx="minor">
            <a:schemeClr val="tx1"/>
          </a:fontRef>
        </p:style>
      </p:cxnSp>
      <p:graphicFrame>
        <p:nvGraphicFramePr>
          <p:cNvPr id="21" name="Diagram 20">
            <a:extLst>
              <a:ext uri="{FF2B5EF4-FFF2-40B4-BE49-F238E27FC236}">
                <a16:creationId xmlns:a16="http://schemas.microsoft.com/office/drawing/2014/main" id="{2CE14DBF-0C59-244D-912B-7F15744BFD47}"/>
              </a:ext>
            </a:extLst>
          </p:cNvPr>
          <p:cNvGraphicFramePr/>
          <p:nvPr/>
        </p:nvGraphicFramePr>
        <p:xfrm>
          <a:off x="1768764" y="143269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a:extLst>
              <a:ext uri="{FF2B5EF4-FFF2-40B4-BE49-F238E27FC236}">
                <a16:creationId xmlns:a16="http://schemas.microsoft.com/office/drawing/2014/main" id="{6A2848C5-8763-574F-ADA2-CE165E393DA4}"/>
              </a:ext>
            </a:extLst>
          </p:cNvPr>
          <p:cNvSpPr txBox="1"/>
          <p:nvPr/>
        </p:nvSpPr>
        <p:spPr>
          <a:xfrm>
            <a:off x="3165390" y="4545682"/>
            <a:ext cx="1744594" cy="461665"/>
          </a:xfrm>
          <a:prstGeom prst="rect">
            <a:avLst/>
          </a:prstGeom>
          <a:noFill/>
        </p:spPr>
        <p:txBody>
          <a:bodyPr wrap="square" rtlCol="0">
            <a:spAutoFit/>
          </a:bodyPr>
          <a:lstStyle/>
          <a:p>
            <a:pPr algn="ctr"/>
            <a:r>
              <a:rPr lang="en-US" sz="2400" dirty="0">
                <a:solidFill>
                  <a:srgbClr val="003A5D"/>
                </a:solidFill>
                <a:latin typeface="Montserrat Medium" pitchFamily="2" charset="77"/>
                <a:ea typeface="Segoe UI Historic" panose="020B0502040204020203" pitchFamily="34" charset="0"/>
                <a:cs typeface="Segoe UI Historic" panose="020B0502040204020203" pitchFamily="34" charset="0"/>
              </a:rPr>
              <a:t>PASSIVE</a:t>
            </a:r>
          </a:p>
        </p:txBody>
      </p:sp>
      <p:sp>
        <p:nvSpPr>
          <p:cNvPr id="24" name="TextBox 23">
            <a:extLst>
              <a:ext uri="{FF2B5EF4-FFF2-40B4-BE49-F238E27FC236}">
                <a16:creationId xmlns:a16="http://schemas.microsoft.com/office/drawing/2014/main" id="{667D4E8D-1A95-444F-B5F0-D011939FC793}"/>
              </a:ext>
            </a:extLst>
          </p:cNvPr>
          <p:cNvSpPr txBox="1"/>
          <p:nvPr/>
        </p:nvSpPr>
        <p:spPr>
          <a:xfrm>
            <a:off x="6879212" y="4514905"/>
            <a:ext cx="1570382" cy="461665"/>
          </a:xfrm>
          <a:prstGeom prst="rect">
            <a:avLst/>
          </a:prstGeom>
          <a:noFill/>
        </p:spPr>
        <p:txBody>
          <a:bodyPr wrap="square" rtlCol="0">
            <a:spAutoFit/>
          </a:bodyPr>
          <a:lstStyle/>
          <a:p>
            <a:pPr algn="ctr"/>
            <a:r>
              <a:rPr lang="en-US" sz="2400" dirty="0">
                <a:solidFill>
                  <a:srgbClr val="003A5D"/>
                </a:solidFill>
                <a:latin typeface="Montserrat Medium" pitchFamily="2" charset="77"/>
                <a:ea typeface="Segoe UI Historic" panose="020B0502040204020203" pitchFamily="34" charset="0"/>
                <a:cs typeface="Segoe UI Historic" panose="020B0502040204020203" pitchFamily="34" charset="0"/>
              </a:rPr>
              <a:t>ACTIVE</a:t>
            </a:r>
          </a:p>
        </p:txBody>
      </p:sp>
      <p:sp>
        <p:nvSpPr>
          <p:cNvPr id="27" name="Rectangle 26">
            <a:extLst>
              <a:ext uri="{FF2B5EF4-FFF2-40B4-BE49-F238E27FC236}">
                <a16:creationId xmlns:a16="http://schemas.microsoft.com/office/drawing/2014/main" id="{B3E9B34A-4692-DA49-8D56-F9E7512BF04C}"/>
              </a:ext>
            </a:extLst>
          </p:cNvPr>
          <p:cNvSpPr/>
          <p:nvPr/>
        </p:nvSpPr>
        <p:spPr>
          <a:xfrm>
            <a:off x="918179" y="2363113"/>
            <a:ext cx="3236784" cy="369332"/>
          </a:xfrm>
          <a:prstGeom prst="rect">
            <a:avLst/>
          </a:prstGeom>
        </p:spPr>
        <p:txBody>
          <a:bodyPr wrap="none">
            <a:spAutoFit/>
          </a:bodyPr>
          <a:lstStyle/>
          <a:p>
            <a:r>
              <a:rPr lang="en-US" dirty="0">
                <a:solidFill>
                  <a:srgbClr val="003A5D"/>
                </a:solidFill>
                <a:latin typeface="Montserrat Medium" pitchFamily="2" charset="77"/>
                <a:ea typeface="Segoe UI Historic" panose="020B0502040204020203" pitchFamily="34" charset="0"/>
                <a:cs typeface="Segoe UI Historic" panose="020B0502040204020203" pitchFamily="34" charset="0"/>
              </a:rPr>
              <a:t>Rule-Based &amp; Transparent</a:t>
            </a:r>
          </a:p>
        </p:txBody>
      </p:sp>
      <p:sp>
        <p:nvSpPr>
          <p:cNvPr id="28" name="Rectangle 27">
            <a:extLst>
              <a:ext uri="{FF2B5EF4-FFF2-40B4-BE49-F238E27FC236}">
                <a16:creationId xmlns:a16="http://schemas.microsoft.com/office/drawing/2014/main" id="{3A1CC83E-1377-9D4D-8497-2D296C047AAF}"/>
              </a:ext>
            </a:extLst>
          </p:cNvPr>
          <p:cNvSpPr/>
          <p:nvPr/>
        </p:nvSpPr>
        <p:spPr>
          <a:xfrm>
            <a:off x="7928579" y="2301559"/>
            <a:ext cx="3610284" cy="369332"/>
          </a:xfrm>
          <a:prstGeom prst="rect">
            <a:avLst/>
          </a:prstGeom>
        </p:spPr>
        <p:txBody>
          <a:bodyPr wrap="none">
            <a:spAutoFit/>
          </a:bodyPr>
          <a:lstStyle/>
          <a:p>
            <a:r>
              <a:rPr lang="en-US" dirty="0">
                <a:solidFill>
                  <a:srgbClr val="003A5D"/>
                </a:solidFill>
                <a:latin typeface="Montserrat Medium" pitchFamily="2" charset="77"/>
                <a:ea typeface="Segoe UI Historic" panose="020B0502040204020203" pitchFamily="34" charset="0"/>
                <a:cs typeface="Segoe UI Historic" panose="020B0502040204020203" pitchFamily="34" charset="0"/>
              </a:rPr>
              <a:t>Factor, Risk &amp; Behavioral Tilts</a:t>
            </a:r>
          </a:p>
        </p:txBody>
      </p:sp>
      <p:cxnSp>
        <p:nvCxnSpPr>
          <p:cNvPr id="29" name="Straight Connector 28">
            <a:extLst>
              <a:ext uri="{FF2B5EF4-FFF2-40B4-BE49-F238E27FC236}">
                <a16:creationId xmlns:a16="http://schemas.microsoft.com/office/drawing/2014/main" id="{BEF80386-73AC-2841-BF13-8C660718B67D}"/>
              </a:ext>
            </a:extLst>
          </p:cNvPr>
          <p:cNvCxnSpPr>
            <a:cxnSpLocks/>
          </p:cNvCxnSpPr>
          <p:nvPr/>
        </p:nvCxnSpPr>
        <p:spPr>
          <a:xfrm>
            <a:off x="918179" y="2880769"/>
            <a:ext cx="3119508" cy="0"/>
          </a:xfrm>
          <a:prstGeom prst="line">
            <a:avLst/>
          </a:prstGeom>
          <a:ln w="25400">
            <a:solidFill>
              <a:srgbClr val="C2C7C9"/>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1673846-6034-4B4D-974D-BDFAF1430C44}"/>
              </a:ext>
            </a:extLst>
          </p:cNvPr>
          <p:cNvCxnSpPr>
            <a:cxnSpLocks/>
          </p:cNvCxnSpPr>
          <p:nvPr/>
        </p:nvCxnSpPr>
        <p:spPr>
          <a:xfrm>
            <a:off x="4037687" y="2880769"/>
            <a:ext cx="872297" cy="1108364"/>
          </a:xfrm>
          <a:prstGeom prst="line">
            <a:avLst/>
          </a:prstGeom>
          <a:ln w="25400">
            <a:solidFill>
              <a:srgbClr val="C2C7C9"/>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7DAAAF1-7ED5-A74B-8A77-DA0D15BEE1B2}"/>
              </a:ext>
            </a:extLst>
          </p:cNvPr>
          <p:cNvCxnSpPr>
            <a:cxnSpLocks/>
          </p:cNvCxnSpPr>
          <p:nvPr/>
        </p:nvCxnSpPr>
        <p:spPr>
          <a:xfrm>
            <a:off x="8119995" y="2763223"/>
            <a:ext cx="3291397" cy="0"/>
          </a:xfrm>
          <a:prstGeom prst="line">
            <a:avLst/>
          </a:prstGeom>
          <a:ln w="25400">
            <a:solidFill>
              <a:srgbClr val="C2C7C9"/>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BD3FDDD-A769-334F-BC9C-23EC94446C99}"/>
              </a:ext>
            </a:extLst>
          </p:cNvPr>
          <p:cNvCxnSpPr>
            <a:cxnSpLocks/>
          </p:cNvCxnSpPr>
          <p:nvPr/>
        </p:nvCxnSpPr>
        <p:spPr>
          <a:xfrm flipH="1">
            <a:off x="6733309" y="2763223"/>
            <a:ext cx="1280136" cy="1378804"/>
          </a:xfrm>
          <a:prstGeom prst="line">
            <a:avLst/>
          </a:prstGeom>
          <a:ln w="25400">
            <a:solidFill>
              <a:srgbClr val="C2C7C9"/>
            </a:solidFill>
            <a:prstDash val="dash"/>
            <a:tailEnd type="ova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7C5BF86-287C-5241-BB78-78A91998B46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65291" y="517254"/>
            <a:ext cx="1888509" cy="325893"/>
          </a:xfrm>
          <a:prstGeom prst="rect">
            <a:avLst/>
          </a:prstGeom>
        </p:spPr>
      </p:pic>
      <p:sp>
        <p:nvSpPr>
          <p:cNvPr id="15" name="TextBox 14">
            <a:extLst>
              <a:ext uri="{FF2B5EF4-FFF2-40B4-BE49-F238E27FC236}">
                <a16:creationId xmlns:a16="http://schemas.microsoft.com/office/drawing/2014/main" id="{4251A3B7-C682-6B4B-A7C2-91248ED931C1}"/>
              </a:ext>
            </a:extLst>
          </p:cNvPr>
          <p:cNvSpPr txBox="1"/>
          <p:nvPr/>
        </p:nvSpPr>
        <p:spPr>
          <a:xfrm>
            <a:off x="838200" y="6598176"/>
            <a:ext cx="5450541" cy="215444"/>
          </a:xfrm>
          <a:prstGeom prst="rect">
            <a:avLst/>
          </a:prstGeom>
          <a:noFill/>
        </p:spPr>
        <p:txBody>
          <a:bodyPr wrap="square" rtlCol="0">
            <a:spAutoFit/>
          </a:bodyPr>
          <a:lstStyle/>
          <a:p>
            <a:r>
              <a:rPr lang="en-US" sz="800" b="1" dirty="0">
                <a:latin typeface="Montserrat" pitchFamily="2" charset="77"/>
                <a:ea typeface="Segoe UI Historic" panose="020B0502040204020203" pitchFamily="34" charset="0"/>
                <a:cs typeface="Segoe UI Historic" panose="020B0502040204020203" pitchFamily="34" charset="0"/>
              </a:rPr>
              <a:t>For Advisor Use Only. Not for Public Distribution.</a:t>
            </a:r>
            <a:endParaRPr lang="en-US" sz="800" b="1" dirty="0">
              <a:latin typeface="Montserrat" pitchFamily="2" charset="77"/>
            </a:endParaRPr>
          </a:p>
        </p:txBody>
      </p:sp>
    </p:spTree>
    <p:extLst>
      <p:ext uri="{BB962C8B-B14F-4D97-AF65-F5344CB8AC3E}">
        <p14:creationId xmlns:p14="http://schemas.microsoft.com/office/powerpoint/2010/main" val="318995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22" presetClass="entr" presetSubtype="4"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par>
                                <p:cTn id="13" presetID="2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right)">
                                      <p:cBhvr>
                                        <p:cTn id="19" dur="500"/>
                                        <p:tgtEl>
                                          <p:spTgt spid="29"/>
                                        </p:tgtEl>
                                      </p:cBhvr>
                                    </p:animEffect>
                                  </p:childTnLst>
                                </p:cTn>
                              </p:par>
                              <p:par>
                                <p:cTn id="20" presetID="22" presetClass="entr" presetSubtype="8"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D466-4A76-DF46-83D1-701E985AE8F3}"/>
              </a:ext>
            </a:extLst>
          </p:cNvPr>
          <p:cNvSpPr>
            <a:spLocks noGrp="1"/>
          </p:cNvSpPr>
          <p:nvPr>
            <p:ph type="title"/>
          </p:nvPr>
        </p:nvSpPr>
        <p:spPr/>
        <p:txBody>
          <a:bodyPr/>
          <a:lstStyle/>
          <a:p>
            <a:r>
              <a:rPr lang="en-US" dirty="0"/>
              <a:t>What Are Factors?</a:t>
            </a:r>
          </a:p>
        </p:txBody>
      </p:sp>
      <p:sp>
        <p:nvSpPr>
          <p:cNvPr id="4" name="Text Placeholder 3">
            <a:extLst>
              <a:ext uri="{FF2B5EF4-FFF2-40B4-BE49-F238E27FC236}">
                <a16:creationId xmlns:a16="http://schemas.microsoft.com/office/drawing/2014/main" id="{51E24467-DF87-C141-903C-81AAE4687FF8}"/>
              </a:ext>
            </a:extLst>
          </p:cNvPr>
          <p:cNvSpPr>
            <a:spLocks noGrp="1"/>
          </p:cNvSpPr>
          <p:nvPr>
            <p:ph type="body" sz="quarter" idx="11"/>
          </p:nvPr>
        </p:nvSpPr>
        <p:spPr>
          <a:xfrm>
            <a:off x="884229" y="4966757"/>
            <a:ext cx="4651157" cy="1163546"/>
          </a:xfrm>
        </p:spPr>
        <p:txBody>
          <a:bodyPr>
            <a:noAutofit/>
          </a:bodyPr>
          <a:lstStyle/>
          <a:p>
            <a:pPr algn="just"/>
            <a:r>
              <a:rPr lang="en-US" dirty="0"/>
              <a:t>*Please be advised that adding these factors may not ensure increased return over a market-weighted investment and may lead to underperformance relative to the benchmark over the investor’s time horizon. Information regarding these factors can be found on at the  end of the presentation</a:t>
            </a:r>
          </a:p>
          <a:p>
            <a:pPr algn="just"/>
            <a:r>
              <a:rPr lang="en-US" dirty="0"/>
              <a:t>Diversification seeks to improve performance by spreading your investment dollars into various asset classes to add balance to your portfolio. Using this methodology, however, does not guarantee a profit or protection from loss in a declining market. </a:t>
            </a:r>
          </a:p>
        </p:txBody>
      </p:sp>
      <p:cxnSp>
        <p:nvCxnSpPr>
          <p:cNvPr id="5" name="Straight Connector 4">
            <a:extLst>
              <a:ext uri="{FF2B5EF4-FFF2-40B4-BE49-F238E27FC236}">
                <a16:creationId xmlns:a16="http://schemas.microsoft.com/office/drawing/2014/main" id="{66ECE4F7-2321-3A4E-B56B-F256A959AD77}"/>
              </a:ext>
            </a:extLst>
          </p:cNvPr>
          <p:cNvCxnSpPr>
            <a:cxnSpLocks/>
          </p:cNvCxnSpPr>
          <p:nvPr/>
        </p:nvCxnSpPr>
        <p:spPr>
          <a:xfrm>
            <a:off x="884229" y="1002552"/>
            <a:ext cx="3676048" cy="0"/>
          </a:xfrm>
          <a:prstGeom prst="line">
            <a:avLst/>
          </a:prstGeom>
          <a:ln w="38100">
            <a:solidFill>
              <a:srgbClr val="00C4B3"/>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481BED6-B81F-E544-AA0B-2BC414470112}"/>
              </a:ext>
            </a:extLst>
          </p:cNvPr>
          <p:cNvSpPr/>
          <p:nvPr/>
        </p:nvSpPr>
        <p:spPr>
          <a:xfrm>
            <a:off x="838199" y="1913630"/>
            <a:ext cx="5257801" cy="2723823"/>
          </a:xfrm>
          <a:prstGeom prst="rect">
            <a:avLst/>
          </a:prstGeom>
        </p:spPr>
        <p:txBody>
          <a:bodyPr wrap="square">
            <a:spAutoFit/>
          </a:bodyPr>
          <a:lstStyle/>
          <a:p>
            <a:pPr>
              <a:spcAft>
                <a:spcPts val="1200"/>
              </a:spcAft>
            </a:pPr>
            <a:r>
              <a:rPr lang="en-US" sz="1600" dirty="0">
                <a:solidFill>
                  <a:srgbClr val="3C4542"/>
                </a:solidFill>
                <a:latin typeface="Montserrat Medium" pitchFamily="2" charset="77"/>
              </a:rPr>
              <a:t>Factors are characteristics of stocks </a:t>
            </a:r>
            <a:br>
              <a:rPr lang="en-US" sz="1600" dirty="0">
                <a:solidFill>
                  <a:srgbClr val="3C4542"/>
                </a:solidFill>
                <a:latin typeface="Montserrat Medium" pitchFamily="2" charset="77"/>
              </a:rPr>
            </a:br>
            <a:r>
              <a:rPr lang="en-US" sz="1600" dirty="0">
                <a:solidFill>
                  <a:srgbClr val="3C4542"/>
                </a:solidFill>
                <a:latin typeface="Montserrat Medium" pitchFamily="2" charset="77"/>
              </a:rPr>
              <a:t>or bonds, identified by extensive research, </a:t>
            </a:r>
            <a:br>
              <a:rPr lang="en-US" sz="1600" dirty="0">
                <a:solidFill>
                  <a:srgbClr val="3C4542"/>
                </a:solidFill>
                <a:latin typeface="Montserrat Medium" pitchFamily="2" charset="77"/>
              </a:rPr>
            </a:br>
            <a:r>
              <a:rPr lang="en-US" sz="1600" dirty="0">
                <a:solidFill>
                  <a:srgbClr val="3C4542"/>
                </a:solidFill>
                <a:latin typeface="Montserrat Medium" pitchFamily="2" charset="77"/>
              </a:rPr>
              <a:t>that offer potential for: </a:t>
            </a:r>
          </a:p>
          <a:p>
            <a:pPr marL="285750" indent="-285750">
              <a:spcAft>
                <a:spcPts val="600"/>
              </a:spcAft>
              <a:buClr>
                <a:srgbClr val="003A5D"/>
              </a:buClr>
              <a:buFont typeface="Arial" panose="020B0604020202020204" pitchFamily="34" charset="0"/>
              <a:buChar char="•"/>
            </a:pPr>
            <a:r>
              <a:rPr lang="en-US" sz="1600" b="1" dirty="0">
                <a:solidFill>
                  <a:srgbClr val="3C4542"/>
                </a:solidFill>
                <a:latin typeface="Montserrat SemiBold" pitchFamily="2" charset="77"/>
              </a:rPr>
              <a:t>Higher returns over time </a:t>
            </a:r>
          </a:p>
          <a:p>
            <a:pPr marL="285750" indent="-285750">
              <a:spcAft>
                <a:spcPts val="1200"/>
              </a:spcAft>
              <a:buClr>
                <a:srgbClr val="003A5D"/>
              </a:buClr>
              <a:buFont typeface="Arial" panose="020B0604020202020204" pitchFamily="34" charset="0"/>
              <a:buChar char="•"/>
            </a:pPr>
            <a:r>
              <a:rPr lang="en-US" sz="1600" b="1" dirty="0">
                <a:solidFill>
                  <a:srgbClr val="3C4542"/>
                </a:solidFill>
                <a:latin typeface="Montserrat SemiBold" pitchFamily="2" charset="77"/>
              </a:rPr>
              <a:t>Reduced risk* </a:t>
            </a:r>
          </a:p>
          <a:p>
            <a:r>
              <a:rPr lang="en-US" sz="1600" dirty="0">
                <a:solidFill>
                  <a:srgbClr val="3C4542"/>
                </a:solidFill>
                <a:latin typeface="Montserrat Medium" pitchFamily="2" charset="77"/>
              </a:rPr>
              <a:t>Just as healthy diets depend on the right nutrients…portfolio returns depend largely </a:t>
            </a:r>
            <a:br>
              <a:rPr lang="en-US" sz="1600" dirty="0">
                <a:solidFill>
                  <a:srgbClr val="3C4542"/>
                </a:solidFill>
                <a:latin typeface="Montserrat Medium" pitchFamily="2" charset="77"/>
              </a:rPr>
            </a:br>
            <a:r>
              <a:rPr lang="en-US" sz="1600" dirty="0">
                <a:solidFill>
                  <a:srgbClr val="3C4542"/>
                </a:solidFill>
                <a:latin typeface="Montserrat Medium" pitchFamily="2" charset="77"/>
              </a:rPr>
              <a:t>on the right factors. </a:t>
            </a:r>
          </a:p>
          <a:p>
            <a:endParaRPr lang="en-US" dirty="0">
              <a:solidFill>
                <a:srgbClr val="211D1E"/>
              </a:solidFill>
              <a:latin typeface="Montserrat SemiBold" panose="00000700000000000000" pitchFamily="2" charset="0"/>
            </a:endParaRPr>
          </a:p>
        </p:txBody>
      </p:sp>
      <p:pic>
        <p:nvPicPr>
          <p:cNvPr id="7" name="Picture 6">
            <a:extLst>
              <a:ext uri="{FF2B5EF4-FFF2-40B4-BE49-F238E27FC236}">
                <a16:creationId xmlns:a16="http://schemas.microsoft.com/office/drawing/2014/main" id="{F68C770E-FB0D-6D4A-9089-71E82806B6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17421" y="1325563"/>
            <a:ext cx="5191274" cy="4933743"/>
          </a:xfrm>
          <a:prstGeom prst="rect">
            <a:avLst/>
          </a:prstGeom>
        </p:spPr>
      </p:pic>
    </p:spTree>
    <p:extLst>
      <p:ext uri="{BB962C8B-B14F-4D97-AF65-F5344CB8AC3E}">
        <p14:creationId xmlns:p14="http://schemas.microsoft.com/office/powerpoint/2010/main" val="296135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1179B2-782E-914E-A1D5-421FA6B780F8}"/>
              </a:ext>
            </a:extLst>
          </p:cNvPr>
          <p:cNvSpPr>
            <a:spLocks noGrp="1"/>
          </p:cNvSpPr>
          <p:nvPr>
            <p:ph type="title"/>
          </p:nvPr>
        </p:nvSpPr>
        <p:spPr>
          <a:xfrm>
            <a:off x="838200" y="0"/>
            <a:ext cx="8163490" cy="950026"/>
          </a:xfrm>
        </p:spPr>
        <p:txBody>
          <a:bodyPr>
            <a:normAutofit/>
          </a:bodyPr>
          <a:lstStyle/>
          <a:p>
            <a:r>
              <a:rPr lang="en-US" sz="2400" dirty="0"/>
              <a:t>The Power of Factors &amp; Diversification: Stocks</a:t>
            </a:r>
          </a:p>
        </p:txBody>
      </p:sp>
      <p:sp>
        <p:nvSpPr>
          <p:cNvPr id="9" name="TextBox 8">
            <a:extLst>
              <a:ext uri="{FF2B5EF4-FFF2-40B4-BE49-F238E27FC236}">
                <a16:creationId xmlns:a16="http://schemas.microsoft.com/office/drawing/2014/main" id="{8A7ACFC9-35FA-9F49-BFE7-64C125A9275A}"/>
              </a:ext>
            </a:extLst>
          </p:cNvPr>
          <p:cNvSpPr txBox="1"/>
          <p:nvPr/>
        </p:nvSpPr>
        <p:spPr>
          <a:xfrm>
            <a:off x="2407433" y="5211956"/>
            <a:ext cx="9153459" cy="1467453"/>
          </a:xfrm>
          <a:prstGeom prst="rect">
            <a:avLst/>
          </a:prstGeom>
          <a:noFill/>
        </p:spPr>
        <p:txBody>
          <a:bodyPr wrap="square" rtlCol="0">
            <a:spAutoFit/>
          </a:bodyPr>
          <a:lstStyle/>
          <a:p>
            <a:pPr marL="0" marR="0" lvl="0" indent="0" algn="just" defTabSz="914400" rtl="0" eaLnBrk="0" fontAlgn="base" latinLnBrk="0" hangingPunct="0">
              <a:lnSpc>
                <a:spcPts val="960"/>
              </a:lnSpc>
              <a:spcBef>
                <a:spcPct val="0"/>
              </a:spcBef>
              <a:spcAft>
                <a:spcPts val="60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Montserrat" pitchFamily="2" charset="77"/>
                <a:ea typeface="+mn-ea"/>
                <a:cs typeface="+mn-cs"/>
              </a:rPr>
              <a:t>The chart above represents factor performance as illustrated by MSCI factor indices.  They are representative of how single factors can vary in results and multi-factor can smooth out these variations.</a:t>
            </a:r>
          </a:p>
          <a:p>
            <a:pPr marL="0" marR="0" lvl="0" indent="0" algn="just" defTabSz="914400" rtl="0" eaLnBrk="0" fontAlgn="base" latinLnBrk="0" hangingPunct="0">
              <a:lnSpc>
                <a:spcPts val="960"/>
              </a:lnSpc>
              <a:spcBef>
                <a:spcPct val="0"/>
              </a:spcBef>
              <a:spcAft>
                <a:spcPts val="60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Montserrat" pitchFamily="2" charset="77"/>
                <a:ea typeface="+mn-ea"/>
                <a:cs typeface="+mn-cs"/>
              </a:rPr>
              <a:t>Source: </a:t>
            </a:r>
            <a:r>
              <a:rPr kumimoji="0" lang="en-US" sz="700" b="0" i="0" u="none" strike="noStrike" kern="1200" cap="none" spc="0" normalizeH="0" baseline="0" noProof="0" dirty="0">
                <a:ln>
                  <a:noFill/>
                </a:ln>
                <a:solidFill>
                  <a:srgbClr val="000000"/>
                </a:solidFill>
                <a:effectLst/>
                <a:uLnTx/>
                <a:uFillTx/>
                <a:latin typeface="Montserrat" pitchFamily="2" charset="77"/>
                <a:ea typeface="+mn-ea"/>
                <a:cs typeface="+mn-cs"/>
              </a:rPr>
              <a:t>All returns from Morningstar. Annualized return is calculated as a geometric average to show what an investment would earn over a period of time if the annual return was compounded. For additional information regarding the limitations and description of the performance information, please see disclosure in the back.</a:t>
            </a:r>
          </a:p>
          <a:p>
            <a:pPr marL="0" marR="0" lvl="0" indent="0" algn="just" defTabSz="914400" rtl="0" eaLnBrk="0" fontAlgn="base" latinLnBrk="0" hangingPunct="0">
              <a:lnSpc>
                <a:spcPts val="960"/>
              </a:lnSpc>
              <a:spcBef>
                <a:spcPct val="0"/>
              </a:spcBef>
              <a:spcAft>
                <a:spcPts val="60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Montserrat" pitchFamily="2" charset="77"/>
                <a:ea typeface="+mn-ea"/>
                <a:cs typeface="+mn-cs"/>
              </a:rPr>
              <a:t>Past performance does not guarantee future results. All data is from sources believed to be reliable but cannot be guaranteed or warranted. This piece is for conceptual understanding of factors only and does not reflect Symmetry’s actual factor implementation. Mutual Funds and ETFs chosen for Symmetry portfolios may not use these factor formulations.</a:t>
            </a:r>
          </a:p>
          <a:p>
            <a:pPr marL="0" marR="0" lvl="0" indent="0" algn="just" defTabSz="914400" rtl="0" eaLnBrk="0" fontAlgn="base" latinLnBrk="0" hangingPunct="0">
              <a:lnSpc>
                <a:spcPts val="960"/>
              </a:lnSpc>
              <a:spcBef>
                <a:spcPct val="0"/>
              </a:spcBef>
              <a:spcAft>
                <a:spcPts val="60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Montserrat" pitchFamily="2" charset="77"/>
                <a:ea typeface="+mn-ea"/>
                <a:cs typeface="+mn-cs"/>
              </a:rPr>
              <a:t>Symmetry charges an investment management fee for its services. For detailed information about Symmetry Partners fees and expenses please see Symmetry Partners, LLC ADV part 2A located on the Symmetry website at </a:t>
            </a:r>
            <a:r>
              <a:rPr kumimoji="0" lang="en-US" sz="700" b="0" i="0" u="none" strike="noStrike" kern="1200" cap="none" spc="0" normalizeH="0" baseline="0" noProof="0" dirty="0" err="1">
                <a:ln>
                  <a:noFill/>
                </a:ln>
                <a:solidFill>
                  <a:srgbClr val="000000"/>
                </a:solidFill>
                <a:effectLst/>
                <a:uLnTx/>
                <a:uFillTx/>
                <a:latin typeface="Montserrat" pitchFamily="2" charset="77"/>
                <a:ea typeface="+mn-ea"/>
                <a:cs typeface="+mn-cs"/>
              </a:rPr>
              <a:t>www.symmetrypartners.com</a:t>
            </a:r>
            <a:r>
              <a:rPr kumimoji="0" lang="en-US" sz="700" b="0" i="0" u="none" strike="noStrike" kern="1200" cap="none" spc="0" normalizeH="0" baseline="0" noProof="0" dirty="0">
                <a:ln>
                  <a:noFill/>
                </a:ln>
                <a:solidFill>
                  <a:srgbClr val="000000"/>
                </a:solidFill>
                <a:effectLst/>
                <a:uLnTx/>
                <a:uFillTx/>
                <a:latin typeface="Montserrat" pitchFamily="2" charset="77"/>
                <a:ea typeface="+mn-ea"/>
                <a:cs typeface="+mn-cs"/>
              </a:rPr>
              <a:t>. As with any investment philosophy, there is a possibility of profitability as well as loss. Diversification seeks to reduce volatility by spreading your investment dollars into various asset classes to add balance to your portfolio. Please note that you should not assume that any discussion or information contained in this material serves as the receipt of, or as a substitute for, personalized investment advice from Symmetry Partners, LLC or your advisor.</a:t>
            </a:r>
          </a:p>
        </p:txBody>
      </p:sp>
      <p:cxnSp>
        <p:nvCxnSpPr>
          <p:cNvPr id="14" name="Straight Connector 13">
            <a:extLst>
              <a:ext uri="{FF2B5EF4-FFF2-40B4-BE49-F238E27FC236}">
                <a16:creationId xmlns:a16="http://schemas.microsoft.com/office/drawing/2014/main" id="{89EAC6F1-6E94-0947-9464-5772D497FDB0}"/>
              </a:ext>
            </a:extLst>
          </p:cNvPr>
          <p:cNvCxnSpPr>
            <a:cxnSpLocks/>
          </p:cNvCxnSpPr>
          <p:nvPr/>
        </p:nvCxnSpPr>
        <p:spPr>
          <a:xfrm>
            <a:off x="920805" y="947688"/>
            <a:ext cx="7045324" cy="0"/>
          </a:xfrm>
          <a:prstGeom prst="line">
            <a:avLst/>
          </a:prstGeom>
          <a:ln w="38100">
            <a:solidFill>
              <a:srgbClr val="00C4B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C0044B3-F028-7448-A368-826D13FE394C}"/>
              </a:ext>
            </a:extLst>
          </p:cNvPr>
          <p:cNvSpPr txBox="1">
            <a:spLocks/>
          </p:cNvSpPr>
          <p:nvPr/>
        </p:nvSpPr>
        <p:spPr>
          <a:xfrm>
            <a:off x="837409" y="1002257"/>
            <a:ext cx="7500679" cy="53889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003A5D"/>
                </a:solidFill>
                <a:latin typeface="Montserrat Medium" pitchFamily="2" charset="77"/>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A5D"/>
                </a:solidFill>
                <a:effectLst/>
                <a:uLnTx/>
                <a:uFillTx/>
                <a:latin typeface="Montserrat Medium" pitchFamily="2" charset="77"/>
                <a:ea typeface="Verdana" panose="020B0604030504040204" pitchFamily="34" charset="0"/>
              </a:rPr>
              <a:t>January 1, 2000 - December 31, 2022 (Annual Return %)</a:t>
            </a:r>
          </a:p>
        </p:txBody>
      </p:sp>
      <p:pic>
        <p:nvPicPr>
          <p:cNvPr id="10" name="Picture 9" descr="Chart, timeline&#10;&#10;Description automatically generated">
            <a:extLst>
              <a:ext uri="{FF2B5EF4-FFF2-40B4-BE49-F238E27FC236}">
                <a16:creationId xmlns:a16="http://schemas.microsoft.com/office/drawing/2014/main" id="{DFDB6522-A9F7-0C4A-8D7B-0C9E82DA75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0583" y="5164170"/>
            <a:ext cx="1637376" cy="1383146"/>
          </a:xfrm>
          <a:prstGeom prst="rect">
            <a:avLst/>
          </a:prstGeom>
        </p:spPr>
      </p:pic>
      <p:pic>
        <p:nvPicPr>
          <p:cNvPr id="7" name="Picture 6">
            <a:extLst>
              <a:ext uri="{FF2B5EF4-FFF2-40B4-BE49-F238E27FC236}">
                <a16:creationId xmlns:a16="http://schemas.microsoft.com/office/drawing/2014/main" id="{55043A86-A1BE-E18D-2CC2-62D72E0DF3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077" y="1445900"/>
            <a:ext cx="10662551" cy="3733451"/>
          </a:xfrm>
          <a:prstGeom prst="rect">
            <a:avLst/>
          </a:prstGeom>
        </p:spPr>
      </p:pic>
    </p:spTree>
    <p:extLst>
      <p:ext uri="{BB962C8B-B14F-4D97-AF65-F5344CB8AC3E}">
        <p14:creationId xmlns:p14="http://schemas.microsoft.com/office/powerpoint/2010/main" val="363683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107F8-2523-A341-B008-497163647164}"/>
              </a:ext>
            </a:extLst>
          </p:cNvPr>
          <p:cNvSpPr>
            <a:spLocks noGrp="1"/>
          </p:cNvSpPr>
          <p:nvPr>
            <p:ph type="title"/>
          </p:nvPr>
        </p:nvSpPr>
        <p:spPr/>
        <p:txBody>
          <a:bodyPr/>
          <a:lstStyle/>
          <a:p>
            <a:r>
              <a:rPr lang="en-US" dirty="0"/>
              <a:t>Symmetry – Strategic Core Pairings</a:t>
            </a:r>
          </a:p>
        </p:txBody>
      </p:sp>
      <p:sp>
        <p:nvSpPr>
          <p:cNvPr id="3" name="Content Placeholder 2">
            <a:extLst>
              <a:ext uri="{FF2B5EF4-FFF2-40B4-BE49-F238E27FC236}">
                <a16:creationId xmlns:a16="http://schemas.microsoft.com/office/drawing/2014/main" id="{5FBE962F-510C-5B4D-A9AD-DD7100FE4875}"/>
              </a:ext>
            </a:extLst>
          </p:cNvPr>
          <p:cNvSpPr>
            <a:spLocks noGrp="1"/>
          </p:cNvSpPr>
          <p:nvPr>
            <p:ph idx="1"/>
          </p:nvPr>
        </p:nvSpPr>
        <p:spPr>
          <a:xfrm>
            <a:off x="838200" y="1541512"/>
            <a:ext cx="10515600" cy="4351338"/>
          </a:xfrm>
        </p:spPr>
        <p:txBody>
          <a:bodyPr>
            <a:normAutofit/>
          </a:bodyPr>
          <a:lstStyle/>
          <a:p>
            <a:r>
              <a:rPr lang="en-US" dirty="0">
                <a:latin typeface="Montserrat Medium" pitchFamily="2" charset="77"/>
              </a:rPr>
              <a:t>Dynamic Manager</a:t>
            </a:r>
          </a:p>
          <a:p>
            <a:pPr lvl="1"/>
            <a:r>
              <a:rPr lang="en-US" dirty="0">
                <a:latin typeface="Montserrat Medium" pitchFamily="2" charset="77"/>
              </a:rPr>
              <a:t>Target Allocation Strategy</a:t>
            </a:r>
          </a:p>
          <a:p>
            <a:pPr lvl="2"/>
            <a:r>
              <a:rPr lang="en-US" dirty="0">
                <a:latin typeface="Montserrat Medium" pitchFamily="2" charset="77"/>
              </a:rPr>
              <a:t>Try to be opportunistic/defensive in current market environment</a:t>
            </a:r>
          </a:p>
          <a:p>
            <a:pPr lvl="1"/>
            <a:r>
              <a:rPr lang="en-US" dirty="0">
                <a:latin typeface="Montserrat Medium" pitchFamily="2" charset="77"/>
              </a:rPr>
              <a:t>Tend to have a global allocation but a higher US exposure</a:t>
            </a:r>
          </a:p>
          <a:p>
            <a:pPr lvl="1"/>
            <a:r>
              <a:rPr lang="en-US" dirty="0">
                <a:latin typeface="Montserrat Medium" pitchFamily="2" charset="77"/>
              </a:rPr>
              <a:t>May have more positions to adjust allocations</a:t>
            </a:r>
          </a:p>
          <a:p>
            <a:pPr lvl="1"/>
            <a:r>
              <a:rPr lang="en-US" dirty="0">
                <a:latin typeface="Montserrat Medium" pitchFamily="2" charset="77"/>
              </a:rPr>
              <a:t>More frequent rebalancing may lead to some tax-inefficiencies</a:t>
            </a:r>
            <a:endParaRPr lang="en-US" dirty="0"/>
          </a:p>
          <a:p>
            <a:pPr lvl="1"/>
            <a:endParaRPr lang="en-US" b="1" dirty="0">
              <a:solidFill>
                <a:schemeClr val="accent2"/>
              </a:solidFill>
              <a:latin typeface="Montserrat ExtraBold" pitchFamily="2" charset="77"/>
            </a:endParaRPr>
          </a:p>
          <a:p>
            <a:pPr lvl="1"/>
            <a:r>
              <a:rPr lang="en-US" b="1" dirty="0">
                <a:solidFill>
                  <a:schemeClr val="accent2"/>
                </a:solidFill>
                <a:latin typeface="Montserrat ExtraBold" pitchFamily="2" charset="77"/>
              </a:rPr>
              <a:t>Popular managers that follow this style:</a:t>
            </a:r>
          </a:p>
          <a:p>
            <a:pPr lvl="2"/>
            <a:r>
              <a:rPr lang="en-US" b="1" dirty="0">
                <a:solidFill>
                  <a:schemeClr val="accent2"/>
                </a:solidFill>
                <a:latin typeface="Montserrat ExtraBold" pitchFamily="2" charset="77"/>
              </a:rPr>
              <a:t>Frontier, American Funds, BlackRock, Morningstar, Brinker, PGIM</a:t>
            </a:r>
          </a:p>
        </p:txBody>
      </p:sp>
      <p:cxnSp>
        <p:nvCxnSpPr>
          <p:cNvPr id="4" name="Straight Connector 3">
            <a:extLst>
              <a:ext uri="{FF2B5EF4-FFF2-40B4-BE49-F238E27FC236}">
                <a16:creationId xmlns:a16="http://schemas.microsoft.com/office/drawing/2014/main" id="{D00B86A4-9D98-7E42-9CD0-1D399EF1B89C}"/>
              </a:ext>
            </a:extLst>
          </p:cNvPr>
          <p:cNvCxnSpPr>
            <a:cxnSpLocks/>
          </p:cNvCxnSpPr>
          <p:nvPr/>
        </p:nvCxnSpPr>
        <p:spPr>
          <a:xfrm>
            <a:off x="937993" y="965150"/>
            <a:ext cx="7376951" cy="0"/>
          </a:xfrm>
          <a:prstGeom prst="line">
            <a:avLst/>
          </a:prstGeom>
          <a:ln w="38100">
            <a:solidFill>
              <a:srgbClr val="00C4B3"/>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3A65AD7-09F2-994E-8848-DC9864FB0BE6}"/>
              </a:ext>
            </a:extLst>
          </p:cNvPr>
          <p:cNvSpPr/>
          <p:nvPr/>
        </p:nvSpPr>
        <p:spPr>
          <a:xfrm>
            <a:off x="838200" y="6401545"/>
            <a:ext cx="2832827" cy="215444"/>
          </a:xfrm>
          <a:prstGeom prst="rect">
            <a:avLst/>
          </a:prstGeom>
        </p:spPr>
        <p:txBody>
          <a:bodyPr wrap="none">
            <a:spAutoFit/>
          </a:bodyPr>
          <a:lstStyle/>
          <a:p>
            <a:r>
              <a:rPr lang="en-US" sz="800" b="1" dirty="0">
                <a:latin typeface="Montserrat" pitchFamily="2" charset="77"/>
                <a:ea typeface="Segoe UI Historic" panose="020B0502040204020203" pitchFamily="34" charset="0"/>
                <a:cs typeface="Segoe UI Historic" panose="020B0502040204020203" pitchFamily="34" charset="0"/>
              </a:rPr>
              <a:t>For Advisor Use Only. Not for Public Distribution. </a:t>
            </a:r>
            <a:endParaRPr lang="en-US" sz="800" dirty="0"/>
          </a:p>
        </p:txBody>
      </p:sp>
    </p:spTree>
    <p:extLst>
      <p:ext uri="{BB962C8B-B14F-4D97-AF65-F5344CB8AC3E}">
        <p14:creationId xmlns:p14="http://schemas.microsoft.com/office/powerpoint/2010/main" val="289891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107F8-2523-A341-B008-497163647164}"/>
              </a:ext>
            </a:extLst>
          </p:cNvPr>
          <p:cNvSpPr>
            <a:spLocks noGrp="1"/>
          </p:cNvSpPr>
          <p:nvPr>
            <p:ph type="title"/>
          </p:nvPr>
        </p:nvSpPr>
        <p:spPr/>
        <p:txBody>
          <a:bodyPr/>
          <a:lstStyle/>
          <a:p>
            <a:r>
              <a:rPr lang="en-US" dirty="0"/>
              <a:t>Symmetry – Strategic Core Pairings</a:t>
            </a:r>
          </a:p>
        </p:txBody>
      </p:sp>
      <p:sp>
        <p:nvSpPr>
          <p:cNvPr id="3" name="Content Placeholder 2">
            <a:extLst>
              <a:ext uri="{FF2B5EF4-FFF2-40B4-BE49-F238E27FC236}">
                <a16:creationId xmlns:a16="http://schemas.microsoft.com/office/drawing/2014/main" id="{5FBE962F-510C-5B4D-A9AD-DD7100FE4875}"/>
              </a:ext>
            </a:extLst>
          </p:cNvPr>
          <p:cNvSpPr>
            <a:spLocks noGrp="1"/>
          </p:cNvSpPr>
          <p:nvPr>
            <p:ph idx="1"/>
          </p:nvPr>
        </p:nvSpPr>
        <p:spPr>
          <a:xfrm>
            <a:off x="838200" y="1541512"/>
            <a:ext cx="10515600" cy="4351338"/>
          </a:xfrm>
        </p:spPr>
        <p:txBody>
          <a:bodyPr>
            <a:normAutofit/>
          </a:bodyPr>
          <a:lstStyle/>
          <a:p>
            <a:r>
              <a:rPr lang="en-US" dirty="0">
                <a:latin typeface="Montserrat Medium" pitchFamily="2" charset="77"/>
              </a:rPr>
              <a:t>Tactical Manager</a:t>
            </a:r>
          </a:p>
          <a:p>
            <a:pPr lvl="1"/>
            <a:r>
              <a:rPr lang="en-US" dirty="0">
                <a:latin typeface="Montserrat Medium" pitchFamily="2" charset="77"/>
              </a:rPr>
              <a:t>Downside protection to avoid giant losses (a la – 2008)</a:t>
            </a:r>
          </a:p>
          <a:p>
            <a:pPr lvl="1"/>
            <a:r>
              <a:rPr lang="en-US" dirty="0">
                <a:latin typeface="Montserrat Medium" pitchFamily="2" charset="77"/>
              </a:rPr>
              <a:t>Will move a large portion to cash</a:t>
            </a:r>
          </a:p>
          <a:p>
            <a:pPr lvl="1"/>
            <a:r>
              <a:rPr lang="en-US" dirty="0">
                <a:latin typeface="Montserrat Medium" pitchFamily="2" charset="77"/>
              </a:rPr>
              <a:t>More US focus. May provide Sector rotation strategies</a:t>
            </a:r>
          </a:p>
          <a:p>
            <a:pPr lvl="1"/>
            <a:r>
              <a:rPr lang="en-US" dirty="0">
                <a:latin typeface="Montserrat Medium" pitchFamily="2" charset="77"/>
              </a:rPr>
              <a:t>Big trades tend to lead to higher costs and are not tax-efficient </a:t>
            </a:r>
          </a:p>
          <a:p>
            <a:pPr lvl="1"/>
            <a:endParaRPr lang="en-US" dirty="0">
              <a:latin typeface="Montserrat Medium" pitchFamily="2" charset="77"/>
            </a:endParaRPr>
          </a:p>
          <a:p>
            <a:pPr lvl="1"/>
            <a:endParaRPr lang="en-US" dirty="0">
              <a:latin typeface="Montserrat Medium" pitchFamily="2" charset="77"/>
            </a:endParaRPr>
          </a:p>
          <a:p>
            <a:pPr lvl="1"/>
            <a:r>
              <a:rPr lang="en-US" b="1" dirty="0">
                <a:solidFill>
                  <a:schemeClr val="accent2"/>
                </a:solidFill>
                <a:latin typeface="Montserrat ExtraBold" pitchFamily="2" charset="77"/>
              </a:rPr>
              <a:t>Popular managers that follow this style:</a:t>
            </a:r>
          </a:p>
          <a:p>
            <a:pPr lvl="2"/>
            <a:r>
              <a:rPr lang="en-US" b="1" dirty="0">
                <a:solidFill>
                  <a:schemeClr val="accent2"/>
                </a:solidFill>
                <a:latin typeface="Montserrat ExtraBold" pitchFamily="2" charset="77"/>
              </a:rPr>
              <a:t>None currently on PSP</a:t>
            </a:r>
          </a:p>
        </p:txBody>
      </p:sp>
      <p:cxnSp>
        <p:nvCxnSpPr>
          <p:cNvPr id="4" name="Straight Connector 3">
            <a:extLst>
              <a:ext uri="{FF2B5EF4-FFF2-40B4-BE49-F238E27FC236}">
                <a16:creationId xmlns:a16="http://schemas.microsoft.com/office/drawing/2014/main" id="{D00B86A4-9D98-7E42-9CD0-1D399EF1B89C}"/>
              </a:ext>
            </a:extLst>
          </p:cNvPr>
          <p:cNvCxnSpPr>
            <a:cxnSpLocks/>
          </p:cNvCxnSpPr>
          <p:nvPr/>
        </p:nvCxnSpPr>
        <p:spPr>
          <a:xfrm>
            <a:off x="937993" y="965150"/>
            <a:ext cx="7376951" cy="0"/>
          </a:xfrm>
          <a:prstGeom prst="line">
            <a:avLst/>
          </a:prstGeom>
          <a:ln w="38100">
            <a:solidFill>
              <a:srgbClr val="00C4B3"/>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3A65AD7-09F2-994E-8848-DC9864FB0BE6}"/>
              </a:ext>
            </a:extLst>
          </p:cNvPr>
          <p:cNvSpPr/>
          <p:nvPr/>
        </p:nvSpPr>
        <p:spPr>
          <a:xfrm>
            <a:off x="838200" y="6401545"/>
            <a:ext cx="2832827" cy="215444"/>
          </a:xfrm>
          <a:prstGeom prst="rect">
            <a:avLst/>
          </a:prstGeom>
        </p:spPr>
        <p:txBody>
          <a:bodyPr wrap="none">
            <a:spAutoFit/>
          </a:bodyPr>
          <a:lstStyle/>
          <a:p>
            <a:r>
              <a:rPr lang="en-US" sz="800" b="1" dirty="0">
                <a:latin typeface="Montserrat" pitchFamily="2" charset="77"/>
                <a:ea typeface="Segoe UI Historic" panose="020B0502040204020203" pitchFamily="34" charset="0"/>
                <a:cs typeface="Segoe UI Historic" panose="020B0502040204020203" pitchFamily="34" charset="0"/>
              </a:rPr>
              <a:t>For Advisor Use Only. Not for Public Distribution. </a:t>
            </a:r>
            <a:endParaRPr lang="en-US" sz="800" dirty="0"/>
          </a:p>
        </p:txBody>
      </p:sp>
    </p:spTree>
    <p:extLst>
      <p:ext uri="{BB962C8B-B14F-4D97-AF65-F5344CB8AC3E}">
        <p14:creationId xmlns:p14="http://schemas.microsoft.com/office/powerpoint/2010/main" val="136121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107F8-2523-A341-B008-497163647164}"/>
              </a:ext>
            </a:extLst>
          </p:cNvPr>
          <p:cNvSpPr>
            <a:spLocks noGrp="1"/>
          </p:cNvSpPr>
          <p:nvPr>
            <p:ph type="title"/>
          </p:nvPr>
        </p:nvSpPr>
        <p:spPr/>
        <p:txBody>
          <a:bodyPr/>
          <a:lstStyle/>
          <a:p>
            <a:r>
              <a:rPr lang="en-US" dirty="0"/>
              <a:t>Symmetry – Strategic Core Pairings</a:t>
            </a:r>
          </a:p>
        </p:txBody>
      </p:sp>
      <p:sp>
        <p:nvSpPr>
          <p:cNvPr id="3" name="Content Placeholder 2">
            <a:extLst>
              <a:ext uri="{FF2B5EF4-FFF2-40B4-BE49-F238E27FC236}">
                <a16:creationId xmlns:a16="http://schemas.microsoft.com/office/drawing/2014/main" id="{5FBE962F-510C-5B4D-A9AD-DD7100FE4875}"/>
              </a:ext>
            </a:extLst>
          </p:cNvPr>
          <p:cNvSpPr>
            <a:spLocks noGrp="1"/>
          </p:cNvSpPr>
          <p:nvPr>
            <p:ph idx="1"/>
          </p:nvPr>
        </p:nvSpPr>
        <p:spPr/>
        <p:txBody>
          <a:bodyPr>
            <a:normAutofit/>
          </a:bodyPr>
          <a:lstStyle/>
          <a:p>
            <a:r>
              <a:rPr lang="en-US" dirty="0">
                <a:latin typeface="Montserrat Medium" pitchFamily="2" charset="77"/>
              </a:rPr>
              <a:t>Strategic/Dynamic Manager</a:t>
            </a:r>
          </a:p>
          <a:p>
            <a:pPr lvl="1"/>
            <a:r>
              <a:rPr lang="en-US" dirty="0"/>
              <a:t>Long-term asset allocation w/ dynamic shifts to be opportunistic/defensive</a:t>
            </a:r>
          </a:p>
          <a:p>
            <a:pPr lvl="1"/>
            <a:r>
              <a:rPr lang="en-US" dirty="0"/>
              <a:t>Benefits combine rational &amp; behavioral needs</a:t>
            </a:r>
          </a:p>
          <a:p>
            <a:pPr lvl="1">
              <a:spcAft>
                <a:spcPts val="600"/>
              </a:spcAft>
            </a:pPr>
            <a:r>
              <a:rPr lang="en-US" dirty="0"/>
              <a:t>Pair Managers w/ complimentary allocations</a:t>
            </a:r>
          </a:p>
          <a:p>
            <a:pPr marL="457200" lvl="1" indent="0">
              <a:buNone/>
            </a:pPr>
            <a:r>
              <a:rPr lang="en-US" b="1" dirty="0">
                <a:solidFill>
                  <a:schemeClr val="accent2"/>
                </a:solidFill>
                <a:latin typeface="Montserrat ExtraBold" pitchFamily="2" charset="77"/>
              </a:rPr>
              <a:t>Managers to consider: BlackRock, Frontier </a:t>
            </a:r>
          </a:p>
          <a:p>
            <a:endParaRPr lang="en-US" dirty="0"/>
          </a:p>
          <a:p>
            <a:r>
              <a:rPr lang="en-US" dirty="0">
                <a:latin typeface="Montserrat Medium" pitchFamily="2" charset="77"/>
              </a:rPr>
              <a:t>Strategic/Tactical Manager</a:t>
            </a:r>
          </a:p>
          <a:p>
            <a:pPr lvl="1"/>
            <a:r>
              <a:rPr lang="en-US" dirty="0"/>
              <a:t>Long-term asset allocation w/ drawdown protection</a:t>
            </a:r>
          </a:p>
          <a:p>
            <a:pPr marL="457200" lvl="1" indent="0">
              <a:buNone/>
            </a:pPr>
            <a:r>
              <a:rPr lang="en-US" b="1" dirty="0">
                <a:solidFill>
                  <a:schemeClr val="accent2"/>
                </a:solidFill>
                <a:latin typeface="Montserrat ExtraBold" pitchFamily="2" charset="77"/>
              </a:rPr>
              <a:t>Managers to consider: Donoghue </a:t>
            </a:r>
            <a:r>
              <a:rPr lang="en-US" b="1" dirty="0" err="1">
                <a:solidFill>
                  <a:schemeClr val="accent2"/>
                </a:solidFill>
                <a:latin typeface="Montserrat ExtraBold" pitchFamily="2" charset="77"/>
              </a:rPr>
              <a:t>Forlines</a:t>
            </a:r>
            <a:r>
              <a:rPr lang="en-US" b="1" dirty="0">
                <a:solidFill>
                  <a:schemeClr val="accent2"/>
                </a:solidFill>
                <a:latin typeface="Montserrat ExtraBold" pitchFamily="2" charset="77"/>
              </a:rPr>
              <a:t>, Clark</a:t>
            </a:r>
          </a:p>
        </p:txBody>
      </p:sp>
      <p:cxnSp>
        <p:nvCxnSpPr>
          <p:cNvPr id="4" name="Straight Connector 3">
            <a:extLst>
              <a:ext uri="{FF2B5EF4-FFF2-40B4-BE49-F238E27FC236}">
                <a16:creationId xmlns:a16="http://schemas.microsoft.com/office/drawing/2014/main" id="{D00B86A4-9D98-7E42-9CD0-1D399EF1B89C}"/>
              </a:ext>
            </a:extLst>
          </p:cNvPr>
          <p:cNvCxnSpPr>
            <a:cxnSpLocks/>
          </p:cNvCxnSpPr>
          <p:nvPr/>
        </p:nvCxnSpPr>
        <p:spPr>
          <a:xfrm>
            <a:off x="937993" y="965150"/>
            <a:ext cx="7376951" cy="0"/>
          </a:xfrm>
          <a:prstGeom prst="line">
            <a:avLst/>
          </a:prstGeom>
          <a:ln w="38100">
            <a:solidFill>
              <a:srgbClr val="00C4B3"/>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3A65AD7-09F2-994E-8848-DC9864FB0BE6}"/>
              </a:ext>
            </a:extLst>
          </p:cNvPr>
          <p:cNvSpPr/>
          <p:nvPr/>
        </p:nvSpPr>
        <p:spPr>
          <a:xfrm>
            <a:off x="838200" y="6401545"/>
            <a:ext cx="2832827" cy="215444"/>
          </a:xfrm>
          <a:prstGeom prst="rect">
            <a:avLst/>
          </a:prstGeom>
        </p:spPr>
        <p:txBody>
          <a:bodyPr wrap="none">
            <a:spAutoFit/>
          </a:bodyPr>
          <a:lstStyle/>
          <a:p>
            <a:r>
              <a:rPr lang="en-US" sz="800" b="1" dirty="0">
                <a:latin typeface="Montserrat" pitchFamily="2" charset="77"/>
                <a:ea typeface="Segoe UI Historic" panose="020B0502040204020203" pitchFamily="34" charset="0"/>
                <a:cs typeface="Segoe UI Historic" panose="020B0502040204020203" pitchFamily="34" charset="0"/>
              </a:rPr>
              <a:t>For Advisor Use Only. Not for Public Distribution. </a:t>
            </a:r>
            <a:endParaRPr lang="en-US" sz="800" dirty="0"/>
          </a:p>
        </p:txBody>
      </p:sp>
    </p:spTree>
    <p:extLst>
      <p:ext uri="{BB962C8B-B14F-4D97-AF65-F5344CB8AC3E}">
        <p14:creationId xmlns:p14="http://schemas.microsoft.com/office/powerpoint/2010/main" val="120356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ymmetry-Rebrand-2020">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8182</TotalTime>
  <Words>4776</Words>
  <Application>Microsoft Office PowerPoint</Application>
  <PresentationFormat>Widescreen</PresentationFormat>
  <Paragraphs>203</Paragraphs>
  <Slides>20</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Montserrat Medium</vt:lpstr>
      <vt:lpstr>Montserrat SemiBold</vt:lpstr>
      <vt:lpstr>Verdana</vt:lpstr>
      <vt:lpstr>Arial</vt:lpstr>
      <vt:lpstr>Montserrat ExtraBold</vt:lpstr>
      <vt:lpstr>Montserrat</vt:lpstr>
      <vt:lpstr>Calibri</vt:lpstr>
      <vt:lpstr>Office Theme</vt:lpstr>
      <vt:lpstr>Symmetry Pairing Solutions</vt:lpstr>
      <vt:lpstr>Symmetry – Strategic Core Pairings</vt:lpstr>
      <vt:lpstr>Symmetry – Strategic Core Pairings</vt:lpstr>
      <vt:lpstr>Our Investment Approach</vt:lpstr>
      <vt:lpstr>What Are Factors?</vt:lpstr>
      <vt:lpstr>The Power of Factors &amp; Diversification: Stocks</vt:lpstr>
      <vt:lpstr>Symmetry – Strategic Core Pairings</vt:lpstr>
      <vt:lpstr>Symmetry – Strategic Core Pairings</vt:lpstr>
      <vt:lpstr>Symmetry – Strategic Core Pairings</vt:lpstr>
      <vt:lpstr>PowerPoint Presentation</vt:lpstr>
      <vt:lpstr>Styles Can Change Quickly</vt:lpstr>
      <vt:lpstr>PowerPoint Presentation</vt:lpstr>
      <vt:lpstr>Symmetry – PrecisionCore ETF Pairings</vt:lpstr>
      <vt:lpstr>PowerPoint Presentation</vt:lpstr>
      <vt:lpstr>Thank You</vt:lpstr>
      <vt:lpstr>Important Information Symmetry Partners, LLC</vt:lpstr>
      <vt:lpstr>Important Information Symmetry Partners, LLC</vt:lpstr>
      <vt:lpstr>Notable Research</vt:lpstr>
      <vt:lpstr>Poor Track Record for Active Managers Disclosure</vt:lpstr>
      <vt:lpstr>The Power of Factors &amp; Diversification - Stocks Disclosure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Mikhael Frazier</dc:creator>
  <cp:lastModifiedBy>Andrea Loin</cp:lastModifiedBy>
  <cp:revision>229</cp:revision>
  <dcterms:created xsi:type="dcterms:W3CDTF">2020-05-28T19:25:54Z</dcterms:created>
  <dcterms:modified xsi:type="dcterms:W3CDTF">2023-07-05T14:48:47Z</dcterms:modified>
</cp:coreProperties>
</file>